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57" r:id="rId3"/>
    <p:sldId id="823" r:id="rId4"/>
    <p:sldId id="261" r:id="rId5"/>
    <p:sldId id="822" r:id="rId6"/>
    <p:sldId id="754" r:id="rId7"/>
    <p:sldId id="755" r:id="rId8"/>
    <p:sldId id="756" r:id="rId9"/>
    <p:sldId id="757" r:id="rId10"/>
    <p:sldId id="758" r:id="rId11"/>
    <p:sldId id="824" r:id="rId12"/>
    <p:sldId id="760" r:id="rId13"/>
    <p:sldId id="761" r:id="rId14"/>
    <p:sldId id="762" r:id="rId15"/>
    <p:sldId id="817" r:id="rId16"/>
    <p:sldId id="818" r:id="rId17"/>
    <p:sldId id="766" r:id="rId18"/>
    <p:sldId id="767" r:id="rId19"/>
    <p:sldId id="768" r:id="rId20"/>
    <p:sldId id="769" r:id="rId21"/>
    <p:sldId id="770" r:id="rId22"/>
    <p:sldId id="820" r:id="rId23"/>
    <p:sldId id="772" r:id="rId24"/>
    <p:sldId id="773" r:id="rId25"/>
    <p:sldId id="774" r:id="rId26"/>
    <p:sldId id="775" r:id="rId27"/>
    <p:sldId id="819" r:id="rId28"/>
    <p:sldId id="778" r:id="rId29"/>
    <p:sldId id="815" r:id="rId30"/>
    <p:sldId id="816" r:id="rId31"/>
    <p:sldId id="781" r:id="rId32"/>
    <p:sldId id="782" r:id="rId33"/>
    <p:sldId id="783" r:id="rId34"/>
    <p:sldId id="784" r:id="rId35"/>
    <p:sldId id="786" r:id="rId36"/>
    <p:sldId id="787" r:id="rId37"/>
    <p:sldId id="788" r:id="rId38"/>
    <p:sldId id="789" r:id="rId39"/>
    <p:sldId id="790" r:id="rId40"/>
    <p:sldId id="791" r:id="rId41"/>
    <p:sldId id="795" r:id="rId42"/>
    <p:sldId id="796" r:id="rId43"/>
    <p:sldId id="797" r:id="rId44"/>
    <p:sldId id="794" r:id="rId45"/>
    <p:sldId id="792" r:id="rId46"/>
    <p:sldId id="793" r:id="rId47"/>
    <p:sldId id="265" r:id="rId48"/>
    <p:sldId id="266" r:id="rId49"/>
    <p:sldId id="279" r:id="rId50"/>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0B0"/>
    <a:srgbClr val="173073"/>
    <a:srgbClr val="E0EDFA"/>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83" autoAdjust="0"/>
  </p:normalViewPr>
  <p:slideViewPr>
    <p:cSldViewPr snapToGrid="0">
      <p:cViewPr varScale="1">
        <p:scale>
          <a:sx n="56" d="100"/>
          <a:sy n="56" d="100"/>
        </p:scale>
        <p:origin x="78" y="45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D3349FC1-545F-4A00-BE52-7D536C2961CD}" type="datetimeFigureOut">
              <a:rPr lang="en-US" smtClean="0"/>
              <a:t>2/17/2025</a:t>
            </a:fld>
            <a:endParaRPr lang="en-US" dirty="0"/>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F83B034D-EFDA-4AFD-9ECB-64AEA9B075BD}" type="slidenum">
              <a:rPr lang="en-US" smtClean="0"/>
              <a:t>‹#›</a:t>
            </a:fld>
            <a:endParaRPr lang="en-US" dirty="0"/>
          </a:p>
        </p:txBody>
      </p:sp>
    </p:spTree>
    <p:extLst>
      <p:ext uri="{BB962C8B-B14F-4D97-AF65-F5344CB8AC3E}">
        <p14:creationId xmlns:p14="http://schemas.microsoft.com/office/powerpoint/2010/main" val="2417532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pPr defTabSz="929305" eaLnBrk="0" fontAlgn="base" hangingPunct="0">
              <a:spcBef>
                <a:spcPct val="30000"/>
              </a:spcBef>
              <a:spcAft>
                <a:spcPct val="0"/>
              </a:spcAft>
              <a:defRPr/>
            </a:pPr>
            <a:r>
              <a:rPr lang="en-US" dirty="0">
                <a:latin typeface="Arial" charset="0"/>
              </a:rPr>
              <a:t>https://www.asbmb.org/asbmb-today/science/050522/osteoporosis-awareness-month-2022</a:t>
            </a:r>
          </a:p>
          <a:p>
            <a:pPr defTabSz="929305" eaLnBrk="0" fontAlgn="base" hangingPunct="0">
              <a:spcBef>
                <a:spcPct val="30000"/>
              </a:spcBef>
              <a:spcAft>
                <a:spcPct val="0"/>
              </a:spcAft>
              <a:defRPr/>
            </a:pPr>
            <a:endParaRPr lang="en-US" dirty="0">
              <a:latin typeface="Arial" charset="0"/>
            </a:endParaRPr>
          </a:p>
          <a:p>
            <a:pPr defTabSz="927692" fontAlgn="base">
              <a:spcBef>
                <a:spcPct val="30000"/>
              </a:spcBef>
              <a:spcAft>
                <a:spcPct val="0"/>
              </a:spcAft>
              <a:defRPr/>
            </a:pPr>
            <a:r>
              <a:rPr lang="en-US" dirty="0"/>
              <a:t>Osteoporosis is known as a silent disease because there are usually no noticeable symptoms</a:t>
            </a:r>
          </a:p>
          <a:p>
            <a:endParaRPr lang="en-US" dirty="0">
              <a:latin typeface="Arial" charset="0"/>
            </a:endParaRPr>
          </a:p>
          <a:p>
            <a:endParaRPr lang="en-US" dirty="0">
              <a:latin typeface="Arial" charset="0"/>
            </a:endParaRPr>
          </a:p>
          <a:p>
            <a:r>
              <a:rPr lang="en-US" dirty="0">
                <a:latin typeface="Arial" charset="0"/>
              </a:rPr>
              <a:t>It is preventable and treatable. Early diagnosis and treatment can reduce or prevent fractures. Medicare’s bone mass measurement benefit can aid in the early detection of osteoporosis </a:t>
            </a:r>
          </a:p>
          <a:p>
            <a:pPr marL="174245" indent="-174245">
              <a:buFont typeface="Arial" panose="020B0604020202020204" pitchFamily="34" charset="0"/>
              <a:buChar char="•"/>
            </a:pPr>
            <a:r>
              <a:rPr lang="en-US" dirty="0">
                <a:latin typeface="Arial" charset="0"/>
              </a:rPr>
              <a:t>before fractures happen</a:t>
            </a:r>
          </a:p>
          <a:p>
            <a:pPr marL="174245" indent="-174245">
              <a:buFont typeface="Arial" panose="020B0604020202020204" pitchFamily="34" charset="0"/>
              <a:buChar char="•"/>
            </a:pPr>
            <a:r>
              <a:rPr lang="en-US" dirty="0">
                <a:latin typeface="Arial" charset="0"/>
              </a:rPr>
              <a:t>It can provide a precursor to future fractures and</a:t>
            </a:r>
          </a:p>
          <a:p>
            <a:pPr marL="174245" indent="-174245">
              <a:buFont typeface="Arial" panose="020B0604020202020204" pitchFamily="34" charset="0"/>
              <a:buChar char="•"/>
            </a:pPr>
            <a:r>
              <a:rPr lang="en-US" dirty="0">
                <a:latin typeface="Arial" charset="0"/>
              </a:rPr>
              <a:t>determine rate of bone loss</a:t>
            </a:r>
          </a:p>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7</a:t>
            </a:fld>
            <a:endParaRPr lang="en-US" dirty="0"/>
          </a:p>
        </p:txBody>
      </p:sp>
    </p:spTree>
    <p:extLst>
      <p:ext uri="{BB962C8B-B14F-4D97-AF65-F5344CB8AC3E}">
        <p14:creationId xmlns:p14="http://schemas.microsoft.com/office/powerpoint/2010/main" val="4198797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B6228C-76AE-4325-BC36-F1E273B4FB31}" type="slidenum">
              <a:rPr lang="en-US" smtClean="0"/>
              <a:pPr>
                <a:defRPr/>
              </a:pPr>
              <a:t>20</a:t>
            </a:fld>
            <a:endParaRPr lang="en-US" dirty="0"/>
          </a:p>
        </p:txBody>
      </p:sp>
    </p:spTree>
    <p:extLst>
      <p:ext uri="{BB962C8B-B14F-4D97-AF65-F5344CB8AC3E}">
        <p14:creationId xmlns:p14="http://schemas.microsoft.com/office/powerpoint/2010/main" val="321564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21</a:t>
            </a:fld>
            <a:endParaRPr lang="en-US" dirty="0"/>
          </a:p>
        </p:txBody>
      </p:sp>
    </p:spTree>
    <p:extLst>
      <p:ext uri="{BB962C8B-B14F-4D97-AF65-F5344CB8AC3E}">
        <p14:creationId xmlns:p14="http://schemas.microsoft.com/office/powerpoint/2010/main" val="2233105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B6228C-76AE-4325-BC36-F1E273B4FB31}" type="slidenum">
              <a:rPr lang="en-US" smtClean="0"/>
              <a:pPr>
                <a:defRPr/>
              </a:pPr>
              <a:t>23</a:t>
            </a:fld>
            <a:endParaRPr lang="en-US" dirty="0"/>
          </a:p>
        </p:txBody>
      </p:sp>
    </p:spTree>
    <p:extLst>
      <p:ext uri="{BB962C8B-B14F-4D97-AF65-F5344CB8AC3E}">
        <p14:creationId xmlns:p14="http://schemas.microsoft.com/office/powerpoint/2010/main" val="2995241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25</a:t>
            </a:fld>
            <a:endParaRPr lang="en-US" dirty="0"/>
          </a:p>
        </p:txBody>
      </p:sp>
    </p:spTree>
    <p:extLst>
      <p:ext uri="{BB962C8B-B14F-4D97-AF65-F5344CB8AC3E}">
        <p14:creationId xmlns:p14="http://schemas.microsoft.com/office/powerpoint/2010/main" val="3271226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26</a:t>
            </a:fld>
            <a:endParaRPr lang="en-US" dirty="0"/>
          </a:p>
        </p:txBody>
      </p:sp>
    </p:spTree>
    <p:extLst>
      <p:ext uri="{BB962C8B-B14F-4D97-AF65-F5344CB8AC3E}">
        <p14:creationId xmlns:p14="http://schemas.microsoft.com/office/powerpoint/2010/main" val="993587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B034D-EFDA-4AFD-9ECB-64AEA9B075BD}" type="slidenum">
              <a:rPr lang="en-US" smtClean="0"/>
              <a:t>27</a:t>
            </a:fld>
            <a:endParaRPr lang="en-US" dirty="0"/>
          </a:p>
        </p:txBody>
      </p:sp>
    </p:spTree>
    <p:extLst>
      <p:ext uri="{BB962C8B-B14F-4D97-AF65-F5344CB8AC3E}">
        <p14:creationId xmlns:p14="http://schemas.microsoft.com/office/powerpoint/2010/main" val="3692973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28</a:t>
            </a:fld>
            <a:endParaRPr lang="en-US" dirty="0"/>
          </a:p>
        </p:txBody>
      </p:sp>
    </p:spTree>
    <p:extLst>
      <p:ext uri="{BB962C8B-B14F-4D97-AF65-F5344CB8AC3E}">
        <p14:creationId xmlns:p14="http://schemas.microsoft.com/office/powerpoint/2010/main" val="975053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3B034D-EFDA-4AFD-9ECB-64AEA9B075BD}" type="slidenum">
              <a:rPr lang="en-US" smtClean="0"/>
              <a:t>29</a:t>
            </a:fld>
            <a:endParaRPr lang="en-US" dirty="0"/>
          </a:p>
        </p:txBody>
      </p:sp>
    </p:spTree>
    <p:extLst>
      <p:ext uri="{BB962C8B-B14F-4D97-AF65-F5344CB8AC3E}">
        <p14:creationId xmlns:p14="http://schemas.microsoft.com/office/powerpoint/2010/main" val="175191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B6228C-76AE-4325-BC36-F1E273B4FB31}" type="slidenum">
              <a:rPr lang="en-US" smtClean="0"/>
              <a:pPr>
                <a:defRPr/>
              </a:pPr>
              <a:t>31</a:t>
            </a:fld>
            <a:endParaRPr lang="en-US" dirty="0"/>
          </a:p>
        </p:txBody>
      </p:sp>
    </p:spTree>
    <p:extLst>
      <p:ext uri="{BB962C8B-B14F-4D97-AF65-F5344CB8AC3E}">
        <p14:creationId xmlns:p14="http://schemas.microsoft.com/office/powerpoint/2010/main" val="99305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32</a:t>
            </a:fld>
            <a:endParaRPr lang="en-US" dirty="0"/>
          </a:p>
        </p:txBody>
      </p:sp>
    </p:spTree>
    <p:extLst>
      <p:ext uri="{BB962C8B-B14F-4D97-AF65-F5344CB8AC3E}">
        <p14:creationId xmlns:p14="http://schemas.microsoft.com/office/powerpoint/2010/main" val="387732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r>
              <a:rPr lang="en-US" dirty="0">
                <a:latin typeface="Arial" charset="0"/>
              </a:rPr>
              <a:t>“Bone mass measurement,” also known as “bone density study” or “BMD test” is a radiological or radioisotope procedure or other procedure approved by the Food and Drug Administration (FDA). It identifies bone mass, detects bone loss, or determines bone quality. Bone mass measurements evaluate bone disease and/or responses of treatment and includes a physician’s interpretation of the procedure’s results. The studies assess bone mass or density associated with osteoporosis and other bone abnormalities.</a:t>
            </a:r>
          </a:p>
          <a:p>
            <a:endParaRPr lang="en-US" dirty="0">
              <a:latin typeface="Arial" charset="0"/>
            </a:endParaRPr>
          </a:p>
          <a:p>
            <a:r>
              <a:rPr lang="en-US" dirty="0">
                <a:latin typeface="Arial" charset="0"/>
              </a:rPr>
              <a:t>Bone density is usually studied using diagnostic BMM techniques recognized by the FDA, the most widely recognized test being the DEXA which measures bone density at the hip and spine. However, bone density can be measured at the wrist, spine, hip, or calcaneus (cal-cane-e-os) (heel). Single and combined measurements may be required to diagnose bone disease, monitor bone changes with disease progression, or monitor bone changes with therapy. </a:t>
            </a:r>
            <a:endParaRPr lang="en-US" dirty="0"/>
          </a:p>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8</a:t>
            </a:fld>
            <a:endParaRPr lang="en-US" dirty="0"/>
          </a:p>
        </p:txBody>
      </p:sp>
    </p:spTree>
    <p:extLst>
      <p:ext uri="{BB962C8B-B14F-4D97-AF65-F5344CB8AC3E}">
        <p14:creationId xmlns:p14="http://schemas.microsoft.com/office/powerpoint/2010/main" val="3480969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B6228C-76AE-4325-BC36-F1E273B4FB31}" type="slidenum">
              <a:rPr lang="en-US" smtClean="0"/>
              <a:pPr>
                <a:defRPr/>
              </a:pPr>
              <a:t>33</a:t>
            </a:fld>
            <a:endParaRPr lang="en-US" dirty="0"/>
          </a:p>
        </p:txBody>
      </p:sp>
    </p:spTree>
    <p:extLst>
      <p:ext uri="{BB962C8B-B14F-4D97-AF65-F5344CB8AC3E}">
        <p14:creationId xmlns:p14="http://schemas.microsoft.com/office/powerpoint/2010/main" val="217140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8B6228C-76AE-4325-BC36-F1E273B4FB31}" type="slidenum">
              <a:rPr lang="en-US" smtClean="0"/>
              <a:pPr>
                <a:defRPr/>
              </a:pPr>
              <a:t>34</a:t>
            </a:fld>
            <a:endParaRPr lang="en-US" dirty="0"/>
          </a:p>
        </p:txBody>
      </p:sp>
    </p:spTree>
    <p:extLst>
      <p:ext uri="{BB962C8B-B14F-4D97-AF65-F5344CB8AC3E}">
        <p14:creationId xmlns:p14="http://schemas.microsoft.com/office/powerpoint/2010/main" val="428120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35</a:t>
            </a:fld>
            <a:endParaRPr lang="en-US" dirty="0"/>
          </a:p>
        </p:txBody>
      </p:sp>
    </p:spTree>
    <p:extLst>
      <p:ext uri="{BB962C8B-B14F-4D97-AF65-F5344CB8AC3E}">
        <p14:creationId xmlns:p14="http://schemas.microsoft.com/office/powerpoint/2010/main" val="2198510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E7BC344-97E4-41EA-A19A-734BE2A98BEB}" type="slidenum">
              <a:rPr lang="en-US" smtClean="0"/>
              <a:t>36</a:t>
            </a:fld>
            <a:endParaRPr lang="en-US" dirty="0"/>
          </a:p>
        </p:txBody>
      </p:sp>
    </p:spTree>
    <p:extLst>
      <p:ext uri="{BB962C8B-B14F-4D97-AF65-F5344CB8AC3E}">
        <p14:creationId xmlns:p14="http://schemas.microsoft.com/office/powerpoint/2010/main" val="4287428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37</a:t>
            </a:fld>
            <a:endParaRPr lang="en-US" dirty="0"/>
          </a:p>
        </p:txBody>
      </p:sp>
    </p:spTree>
    <p:extLst>
      <p:ext uri="{BB962C8B-B14F-4D97-AF65-F5344CB8AC3E}">
        <p14:creationId xmlns:p14="http://schemas.microsoft.com/office/powerpoint/2010/main" val="1659491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E7BC344-97E4-41EA-A19A-734BE2A98BEB}" type="slidenum">
              <a:rPr lang="en-US" smtClean="0"/>
              <a:t>38</a:t>
            </a:fld>
            <a:endParaRPr lang="en-US" dirty="0"/>
          </a:p>
        </p:txBody>
      </p:sp>
    </p:spTree>
    <p:extLst>
      <p:ext uri="{BB962C8B-B14F-4D97-AF65-F5344CB8AC3E}">
        <p14:creationId xmlns:p14="http://schemas.microsoft.com/office/powerpoint/2010/main" val="1637941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39</a:t>
            </a:fld>
            <a:endParaRPr lang="en-US" dirty="0"/>
          </a:p>
        </p:txBody>
      </p:sp>
    </p:spTree>
    <p:extLst>
      <p:ext uri="{BB962C8B-B14F-4D97-AF65-F5344CB8AC3E}">
        <p14:creationId xmlns:p14="http://schemas.microsoft.com/office/powerpoint/2010/main" val="2246718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40</a:t>
            </a:fld>
            <a:endParaRPr lang="en-US" dirty="0"/>
          </a:p>
        </p:txBody>
      </p:sp>
    </p:spTree>
    <p:extLst>
      <p:ext uri="{BB962C8B-B14F-4D97-AF65-F5344CB8AC3E}">
        <p14:creationId xmlns:p14="http://schemas.microsoft.com/office/powerpoint/2010/main" val="465140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FFAB-933D-4529-8EE7-DE1E61C8259A}" type="slidenum">
              <a:rPr lang="en-US" smtClean="0"/>
              <a:t>41</a:t>
            </a:fld>
            <a:endParaRPr lang="en-US" dirty="0"/>
          </a:p>
        </p:txBody>
      </p:sp>
    </p:spTree>
    <p:extLst>
      <p:ext uri="{BB962C8B-B14F-4D97-AF65-F5344CB8AC3E}">
        <p14:creationId xmlns:p14="http://schemas.microsoft.com/office/powerpoint/2010/main" val="3559151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43</a:t>
            </a:fld>
            <a:endParaRPr lang="en-US" dirty="0"/>
          </a:p>
        </p:txBody>
      </p:sp>
    </p:spTree>
    <p:extLst>
      <p:ext uri="{BB962C8B-B14F-4D97-AF65-F5344CB8AC3E}">
        <p14:creationId xmlns:p14="http://schemas.microsoft.com/office/powerpoint/2010/main" val="85511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pPr defTabSz="929196">
              <a:defRPr/>
            </a:pPr>
            <a:endParaRPr lang="en-US" dirty="0">
              <a:latin typeface="Arial" charset="0"/>
            </a:endParaRPr>
          </a:p>
          <a:p>
            <a:pPr defTabSz="929196">
              <a:defRPr/>
            </a:pPr>
            <a:r>
              <a:rPr lang="en-US" dirty="0">
                <a:latin typeface="Arial" charset="0"/>
              </a:rPr>
              <a:t>SO what are the risk factors?</a:t>
            </a:r>
          </a:p>
          <a:p>
            <a:pPr defTabSz="929196">
              <a:defRPr/>
            </a:pPr>
            <a:endParaRPr lang="en-US" dirty="0">
              <a:latin typeface="Arial" charset="0"/>
            </a:endParaRPr>
          </a:p>
          <a:p>
            <a:pPr defTabSz="929196">
              <a:defRPr/>
            </a:pPr>
            <a:r>
              <a:rPr lang="en-US" dirty="0">
                <a:latin typeface="Arial" charset="0"/>
              </a:rPr>
              <a:t>Osteoporosis can develop in anyone; however, some risk factors for developing osteoporosis include the following here on slide 10. It is important to note that although these risk factors may put some individuals at increased risk for developing osteoporosis, Medicare does not provide coverage of bone mass measurement for all beneficiaries in these high risk groups. Medicare provides coverage for bone mass measurements for qualified beneficiaries when all of the benefit coverage criteria are met. </a:t>
            </a:r>
          </a:p>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9</a:t>
            </a:fld>
            <a:endParaRPr lang="en-US" dirty="0"/>
          </a:p>
        </p:txBody>
      </p:sp>
    </p:spTree>
    <p:extLst>
      <p:ext uri="{BB962C8B-B14F-4D97-AF65-F5344CB8AC3E}">
        <p14:creationId xmlns:p14="http://schemas.microsoft.com/office/powerpoint/2010/main" val="2715254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8E7BC344-97E4-41EA-A19A-734BE2A98BEB}" type="slidenum">
              <a:rPr lang="en-US" smtClean="0"/>
              <a:t>44</a:t>
            </a:fld>
            <a:endParaRPr lang="en-US" dirty="0"/>
          </a:p>
        </p:txBody>
      </p:sp>
    </p:spTree>
    <p:extLst>
      <p:ext uri="{BB962C8B-B14F-4D97-AF65-F5344CB8AC3E}">
        <p14:creationId xmlns:p14="http://schemas.microsoft.com/office/powerpoint/2010/main" val="279853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45</a:t>
            </a:fld>
            <a:endParaRPr lang="en-US" dirty="0"/>
          </a:p>
        </p:txBody>
      </p:sp>
    </p:spTree>
    <p:extLst>
      <p:ext uri="{BB962C8B-B14F-4D97-AF65-F5344CB8AC3E}">
        <p14:creationId xmlns:p14="http://schemas.microsoft.com/office/powerpoint/2010/main" val="3247687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FFAB-933D-4529-8EE7-DE1E61C8259A}" type="slidenum">
              <a:rPr lang="en-US" smtClean="0"/>
              <a:t>46</a:t>
            </a:fld>
            <a:endParaRPr lang="en-US" dirty="0"/>
          </a:p>
        </p:txBody>
      </p:sp>
    </p:spTree>
    <p:extLst>
      <p:ext uri="{BB962C8B-B14F-4D97-AF65-F5344CB8AC3E}">
        <p14:creationId xmlns:p14="http://schemas.microsoft.com/office/powerpoint/2010/main" val="282752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pPr marL="0" marR="0" lvl="0" indent="0" algn="l" defTabSz="929196" rtl="0" eaLnBrk="1" fontAlgn="auto" latinLnBrk="0" hangingPunct="1">
              <a:lnSpc>
                <a:spcPct val="100000"/>
              </a:lnSpc>
              <a:spcBef>
                <a:spcPts val="0"/>
              </a:spcBef>
              <a:spcAft>
                <a:spcPts val="0"/>
              </a:spcAft>
              <a:buClrTx/>
              <a:buSzTx/>
              <a:buFontTx/>
              <a:buNone/>
              <a:tabLst/>
              <a:defRPr/>
            </a:pPr>
            <a:r>
              <a:rPr lang="en-US" dirty="0">
                <a:latin typeface="Arial" charset="0"/>
              </a:rPr>
              <a:t>Medicare may cover a BMM for a beneficiary once every 2 years (if at least 23 months has passed since the month the last BMM was performed).</a:t>
            </a:r>
          </a:p>
          <a:p>
            <a:pPr defTabSz="929196">
              <a:defRPr/>
            </a:pPr>
            <a:r>
              <a:rPr lang="en-US" dirty="0">
                <a:latin typeface="Arial" charset="0"/>
              </a:rPr>
              <a:t>. The patient must meet at least one of the following  five categories on the next two slides. </a:t>
            </a:r>
          </a:p>
          <a:p>
            <a:pPr marL="174245" indent="-174245" defTabSz="929196">
              <a:buFont typeface="Arial" panose="020B0604020202020204" pitchFamily="34" charset="0"/>
              <a:buChar char="•"/>
              <a:defRPr/>
            </a:pPr>
            <a:r>
              <a:rPr lang="en-US" dirty="0"/>
              <a:t>Estrogen-deficient woman at clinical risk for osteoporosis, based on medical history and other findings</a:t>
            </a:r>
          </a:p>
          <a:p>
            <a:pPr defTabSz="929196">
              <a:defRPr/>
            </a:pPr>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10</a:t>
            </a:fld>
            <a:endParaRPr lang="en-US" dirty="0"/>
          </a:p>
        </p:txBody>
      </p:sp>
    </p:spTree>
    <p:extLst>
      <p:ext uri="{BB962C8B-B14F-4D97-AF65-F5344CB8AC3E}">
        <p14:creationId xmlns:p14="http://schemas.microsoft.com/office/powerpoint/2010/main" val="345069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r>
              <a:rPr lang="en-US" dirty="0">
                <a:latin typeface="Arial" charset="0"/>
              </a:rPr>
              <a:t>The physician or qualified NPP treating the qualified individual must provide an order for a bone mass measurement test, following an evaluation of the need for a bone mass measurement that included a determination of the medically appropriate measurement for the individual. </a:t>
            </a:r>
          </a:p>
          <a:p>
            <a:endParaRPr lang="en-US" dirty="0">
              <a:latin typeface="Arial" charset="0"/>
            </a:endParaRPr>
          </a:p>
          <a:p>
            <a:r>
              <a:rPr lang="en-US" dirty="0">
                <a:latin typeface="Arial" charset="0"/>
              </a:rPr>
              <a:t>The service must be a radiologic or radioisotopic procedure (or other procedure) that meets the following requirements: </a:t>
            </a:r>
          </a:p>
          <a:p>
            <a:endParaRPr lang="en-US" dirty="0">
              <a:latin typeface="Arial" charset="0"/>
            </a:endParaRPr>
          </a:p>
          <a:p>
            <a:r>
              <a:rPr lang="en-US" dirty="0">
                <a:latin typeface="Arial" charset="0"/>
              </a:rPr>
              <a:t>It is performed with a bone densitometer (other than dual photon absorptiometry) or a bone sonometer (e.g., ultrasound) device approved or cleared for marketing by the FDA; </a:t>
            </a:r>
          </a:p>
          <a:p>
            <a:endParaRPr lang="en-US" dirty="0">
              <a:latin typeface="Arial" charset="0"/>
            </a:endParaRPr>
          </a:p>
          <a:p>
            <a:r>
              <a:rPr lang="en-US" dirty="0">
                <a:latin typeface="Arial" charset="0"/>
              </a:rPr>
              <a:t>As mentioned earlier it Is performed for the purpose of identifying bone mass, detecting bone loss, or determining bone quality; and </a:t>
            </a:r>
          </a:p>
          <a:p>
            <a:endParaRPr lang="en-US" dirty="0">
              <a:latin typeface="Arial" charset="0"/>
            </a:endParaRPr>
          </a:p>
          <a:p>
            <a:r>
              <a:rPr lang="en-US" dirty="0">
                <a:latin typeface="Arial" charset="0"/>
              </a:rPr>
              <a:t>Includes a physician’s interpretation of the procedure’s results </a:t>
            </a:r>
            <a:endParaRPr lang="en-US" dirty="0"/>
          </a:p>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12</a:t>
            </a:fld>
            <a:endParaRPr lang="en-US" dirty="0"/>
          </a:p>
        </p:txBody>
      </p:sp>
    </p:spTree>
    <p:extLst>
      <p:ext uri="{BB962C8B-B14F-4D97-AF65-F5344CB8AC3E}">
        <p14:creationId xmlns:p14="http://schemas.microsoft.com/office/powerpoint/2010/main" val="4281189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pPr defTabSz="929305" eaLnBrk="0" fontAlgn="base" hangingPunct="0">
              <a:spcBef>
                <a:spcPct val="30000"/>
              </a:spcBef>
              <a:spcAft>
                <a:spcPct val="0"/>
              </a:spcAft>
              <a:defRPr/>
            </a:pPr>
            <a:r>
              <a:rPr lang="en-US" dirty="0">
                <a:effectLst/>
              </a:rPr>
              <a:t>Also,</a:t>
            </a:r>
            <a:r>
              <a:rPr lang="en-US" baseline="0" dirty="0">
                <a:effectLst/>
              </a:rPr>
              <a:t> to qualify for coverage under Medicare, th</a:t>
            </a:r>
            <a:r>
              <a:rPr lang="en-US" dirty="0">
                <a:effectLst/>
              </a:rPr>
              <a:t>e Bone Mass Measurement must be ordered by the patient’s physician or qualified non-physician practitioner.</a:t>
            </a:r>
            <a:r>
              <a:rPr lang="en-US" baseline="0" dirty="0">
                <a:effectLst/>
              </a:rPr>
              <a:t> </a:t>
            </a:r>
          </a:p>
          <a:p>
            <a:pPr defTabSz="929305" eaLnBrk="0" fontAlgn="base" hangingPunct="0">
              <a:spcBef>
                <a:spcPct val="30000"/>
              </a:spcBef>
              <a:spcAft>
                <a:spcPct val="0"/>
              </a:spcAft>
              <a:defRPr/>
            </a:pPr>
            <a:endParaRPr lang="en-US" baseline="0" dirty="0">
              <a:effectLst/>
            </a:endParaRPr>
          </a:p>
          <a:p>
            <a:pPr defTabSz="929305" eaLnBrk="0" fontAlgn="base" hangingPunct="0">
              <a:spcBef>
                <a:spcPct val="30000"/>
              </a:spcBef>
              <a:spcAft>
                <a:spcPct val="0"/>
              </a:spcAft>
              <a:defRPr/>
            </a:pPr>
            <a:r>
              <a:rPr lang="en-US" baseline="0" dirty="0">
                <a:effectLst/>
              </a:rPr>
              <a:t>The ordering physician/NPP must write the order </a:t>
            </a:r>
            <a:r>
              <a:rPr lang="en-US" dirty="0">
                <a:effectLst/>
              </a:rPr>
              <a:t>following an evaluation of</a:t>
            </a:r>
            <a:r>
              <a:rPr lang="en-US" baseline="0" dirty="0">
                <a:effectLst/>
              </a:rPr>
              <a:t> why the patient should be tested, must document the medical necessity of the test and what the most</a:t>
            </a:r>
            <a:r>
              <a:rPr lang="en-US" dirty="0">
                <a:effectLst/>
              </a:rPr>
              <a:t> medically appropriate measurement should be used</a:t>
            </a:r>
            <a:r>
              <a:rPr lang="en-US" baseline="0" dirty="0">
                <a:effectLst/>
              </a:rPr>
              <a:t> for the test</a:t>
            </a:r>
            <a:r>
              <a:rPr lang="en-US" dirty="0">
                <a:effectLst/>
              </a:rPr>
              <a:t>.</a:t>
            </a:r>
            <a:r>
              <a:rPr lang="en-US" baseline="0" dirty="0">
                <a:effectLst/>
              </a:rPr>
              <a:t> </a:t>
            </a:r>
          </a:p>
          <a:p>
            <a:pPr defTabSz="929305" eaLnBrk="0" fontAlgn="base" hangingPunct="0">
              <a:spcBef>
                <a:spcPct val="30000"/>
              </a:spcBef>
              <a:spcAft>
                <a:spcPct val="0"/>
              </a:spcAft>
              <a:defRPr/>
            </a:pPr>
            <a:endParaRPr lang="en-US" baseline="0" dirty="0">
              <a:effectLst/>
            </a:endParaRPr>
          </a:p>
          <a:p>
            <a:pPr defTabSz="929305" eaLnBrk="0" fontAlgn="base" hangingPunct="0">
              <a:spcBef>
                <a:spcPct val="30000"/>
              </a:spcBef>
              <a:spcAft>
                <a:spcPct val="0"/>
              </a:spcAft>
              <a:defRPr/>
            </a:pPr>
            <a:r>
              <a:rPr lang="en-US" baseline="0" dirty="0">
                <a:effectLst/>
              </a:rPr>
              <a:t>The results of the BMM test are to be used by the patient’s physician/NPP for treatment of the patient.  The test must be </a:t>
            </a:r>
            <a:r>
              <a:rPr lang="en-US" dirty="0">
                <a:effectLst/>
              </a:rPr>
              <a:t>furnished by a qualified supplier or provider under at least the general level of supervision of a physician </a:t>
            </a:r>
          </a:p>
          <a:p>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13</a:t>
            </a:fld>
            <a:endParaRPr lang="en-US" dirty="0"/>
          </a:p>
        </p:txBody>
      </p:sp>
    </p:spTree>
    <p:extLst>
      <p:ext uri="{BB962C8B-B14F-4D97-AF65-F5344CB8AC3E}">
        <p14:creationId xmlns:p14="http://schemas.microsoft.com/office/powerpoint/2010/main" val="447151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r>
              <a:rPr lang="en-US" dirty="0">
                <a:effectLst/>
              </a:rPr>
              <a:t>As I stated before, if all the coverage</a:t>
            </a:r>
            <a:r>
              <a:rPr lang="en-US" baseline="0" dirty="0">
                <a:effectLst/>
              </a:rPr>
              <a:t> criteria are met, Medicare will cover this test once every two years. However, in certain circumstances, the test can be covered for </a:t>
            </a:r>
            <a:r>
              <a:rPr lang="en-US" dirty="0">
                <a:effectLst/>
              </a:rPr>
              <a:t>a qualified beneficiary more frequently than every two years. At least eleven</a:t>
            </a:r>
            <a:r>
              <a:rPr lang="en-US" baseline="0" dirty="0">
                <a:effectLst/>
              </a:rPr>
              <a:t> months must have passed since the previous bone mass measurement test</a:t>
            </a:r>
            <a:r>
              <a:rPr lang="en-US" dirty="0">
                <a:effectLst/>
              </a:rPr>
              <a:t>,</a:t>
            </a:r>
            <a:r>
              <a:rPr lang="en-US" baseline="0" dirty="0">
                <a:effectLst/>
              </a:rPr>
              <a:t> the test must be </a:t>
            </a:r>
            <a:r>
              <a:rPr lang="en-US" dirty="0">
                <a:effectLst/>
              </a:rPr>
              <a:t>medically necessary for the diagnosis or treatment of the patient and related to a medical circumstance</a:t>
            </a:r>
            <a:r>
              <a:rPr lang="en-US" baseline="0" dirty="0">
                <a:effectLst/>
              </a:rPr>
              <a:t> such as the ones listed here on slide 15.</a:t>
            </a:r>
            <a:endParaRPr lang="en-US" dirty="0">
              <a:effectLst/>
            </a:endParaRPr>
          </a:p>
          <a:p>
            <a:endParaRPr lang="en-US" dirty="0">
              <a:effectLst/>
            </a:endParaRPr>
          </a:p>
          <a:p>
            <a:pPr marL="638897" lvl="1" indent="-174245">
              <a:buFont typeface="Arial" pitchFamily="34" charset="0"/>
              <a:buChar char="•"/>
            </a:pPr>
            <a:r>
              <a:rPr lang="en-US" i="1" dirty="0">
                <a:effectLst/>
              </a:rPr>
              <a:t>Monitoring beneficiaries on long-term glucocorticoid (≥ 5 mg/day) therapy of more than 3 months </a:t>
            </a:r>
            <a:r>
              <a:rPr lang="en-US" dirty="0">
                <a:effectLst/>
              </a:rPr>
              <a:t>(patients must be on glucocorticoids for greater than three months duration, but BMM monitoring is at yearly intervals). </a:t>
            </a:r>
          </a:p>
          <a:p>
            <a:pPr marL="464652" lvl="1"/>
            <a:endParaRPr lang="en-US" dirty="0">
              <a:effectLst/>
            </a:endParaRPr>
          </a:p>
          <a:p>
            <a:pPr marL="638897" lvl="1" indent="-174245">
              <a:buFont typeface="Arial" pitchFamily="34" charset="0"/>
              <a:buChar char="•"/>
            </a:pPr>
            <a:r>
              <a:rPr lang="en-US" i="1" dirty="0">
                <a:effectLst/>
              </a:rPr>
              <a:t>Confirming baseline BMMs to permit monitoring of beneficiaries in the future. </a:t>
            </a:r>
            <a:br>
              <a:rPr lang="en-US" dirty="0">
                <a:effectLst/>
              </a:rPr>
            </a:br>
            <a:br>
              <a:rPr lang="en-US" dirty="0">
                <a:effectLst/>
              </a:rPr>
            </a:br>
            <a:r>
              <a:rPr lang="en-US" u="sng" dirty="0">
                <a:effectLst/>
              </a:rPr>
              <a:t>In addition, bone mass measurement for the following may be reimbursed more frequently than every two years:</a:t>
            </a:r>
            <a:r>
              <a:rPr lang="en-US" dirty="0">
                <a:effectLst/>
              </a:rPr>
              <a:t> </a:t>
            </a:r>
          </a:p>
          <a:p>
            <a:pPr marL="638897" lvl="1" indent="-174245">
              <a:buFont typeface="Arial" pitchFamily="34" charset="0"/>
              <a:buChar char="•"/>
            </a:pPr>
            <a:r>
              <a:rPr lang="en-US" dirty="0">
                <a:effectLst/>
              </a:rPr>
              <a:t>Follow up bone mineral density testing to assess FDA-approved osteoporosis drug therapy until a response to such therapy has been documented over time.</a:t>
            </a:r>
          </a:p>
          <a:p>
            <a:endParaRPr lang="en-US" dirty="0"/>
          </a:p>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14</a:t>
            </a:fld>
            <a:endParaRPr lang="en-US" dirty="0"/>
          </a:p>
        </p:txBody>
      </p:sp>
    </p:spTree>
    <p:extLst>
      <p:ext uri="{BB962C8B-B14F-4D97-AF65-F5344CB8AC3E}">
        <p14:creationId xmlns:p14="http://schemas.microsoft.com/office/powerpoint/2010/main" val="3925520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8E7BC344-97E4-41EA-A19A-734BE2A98BEB}" type="slidenum">
              <a:rPr lang="en-US" smtClean="0"/>
              <a:t>18</a:t>
            </a:fld>
            <a:endParaRPr lang="en-US" dirty="0"/>
          </a:p>
        </p:txBody>
      </p:sp>
    </p:spTree>
    <p:extLst>
      <p:ext uri="{BB962C8B-B14F-4D97-AF65-F5344CB8AC3E}">
        <p14:creationId xmlns:p14="http://schemas.microsoft.com/office/powerpoint/2010/main" val="3856434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709613"/>
            <a:ext cx="6310313" cy="3549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7BC344-97E4-41EA-A19A-734BE2A98BEB}" type="slidenum">
              <a:rPr lang="en-US" smtClean="0"/>
              <a:t>19</a:t>
            </a:fld>
            <a:endParaRPr lang="en-US" dirty="0"/>
          </a:p>
        </p:txBody>
      </p:sp>
    </p:spTree>
    <p:extLst>
      <p:ext uri="{BB962C8B-B14F-4D97-AF65-F5344CB8AC3E}">
        <p14:creationId xmlns:p14="http://schemas.microsoft.com/office/powerpoint/2010/main" val="3430060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7.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9.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C6493-2518-2678-5301-F95A96B94435}"/>
              </a:ext>
            </a:extLst>
          </p:cNvPr>
          <p:cNvSpPr>
            <a:spLocks noGrp="1"/>
          </p:cNvSpPr>
          <p:nvPr>
            <p:ph type="ctrTitle"/>
          </p:nvPr>
        </p:nvSpPr>
        <p:spPr>
          <a:xfrm>
            <a:off x="600836" y="2634399"/>
            <a:ext cx="11243405" cy="997008"/>
          </a:xfrm>
        </p:spPr>
        <p:txBody>
          <a:bodyPr anchor="b">
            <a:normAutofit/>
          </a:bodyPr>
          <a:lstStyle>
            <a:lvl1pPr algn="l">
              <a:defRPr sz="5400">
                <a:solidFill>
                  <a:schemeClr val="bg1"/>
                </a:solidFill>
                <a:latin typeface="Elevance Sans Medium"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EA73BDD-E07B-78D2-B51D-138198CA5C64}"/>
              </a:ext>
            </a:extLst>
          </p:cNvPr>
          <p:cNvSpPr>
            <a:spLocks noGrp="1"/>
          </p:cNvSpPr>
          <p:nvPr>
            <p:ph type="subTitle" idx="1"/>
          </p:nvPr>
        </p:nvSpPr>
        <p:spPr>
          <a:xfrm>
            <a:off x="600835" y="3773488"/>
            <a:ext cx="11243405" cy="483159"/>
          </a:xfrm>
        </p:spPr>
        <p:txBody>
          <a:bodyPr/>
          <a:lstStyle>
            <a:lvl1pPr marL="0" indent="0" algn="l">
              <a:buNone/>
              <a:defRPr sz="2400">
                <a:solidFill>
                  <a:srgbClr val="33CCFF"/>
                </a:solidFill>
                <a:latin typeface="Elevance Sans"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5A280298-B662-5D72-9189-69EEDBCF6F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82604" y="5840496"/>
            <a:ext cx="1701624" cy="591624"/>
          </a:xfrm>
          <a:prstGeom prst="rect">
            <a:avLst/>
          </a:prstGeom>
        </p:spPr>
      </p:pic>
      <p:pic>
        <p:nvPicPr>
          <p:cNvPr id="8" name="Picture 7">
            <a:extLst>
              <a:ext uri="{FF2B5EF4-FFF2-40B4-BE49-F238E27FC236}">
                <a16:creationId xmlns:a16="http://schemas.microsoft.com/office/drawing/2014/main" id="{4C489739-23D1-A9A3-FC8D-5506F15C59A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0836" y="468399"/>
            <a:ext cx="2081663" cy="565482"/>
          </a:xfrm>
          <a:prstGeom prst="rect">
            <a:avLst/>
          </a:prstGeom>
        </p:spPr>
      </p:pic>
      <p:pic>
        <p:nvPicPr>
          <p:cNvPr id="9" name="Picture 8">
            <a:extLst>
              <a:ext uri="{FF2B5EF4-FFF2-40B4-BE49-F238E27FC236}">
                <a16:creationId xmlns:a16="http://schemas.microsoft.com/office/drawing/2014/main" id="{C5ACBB8E-EE6F-CF0A-B0AF-C6561BD651A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06548" y="395051"/>
            <a:ext cx="2637693" cy="712178"/>
          </a:xfrm>
          <a:prstGeom prst="rect">
            <a:avLst/>
          </a:prstGeom>
        </p:spPr>
      </p:pic>
      <p:pic>
        <p:nvPicPr>
          <p:cNvPr id="10" name="Picture 9">
            <a:extLst>
              <a:ext uri="{FF2B5EF4-FFF2-40B4-BE49-F238E27FC236}">
                <a16:creationId xmlns:a16="http://schemas.microsoft.com/office/drawing/2014/main" id="{23ADEA4B-5CE6-6B7C-CAEB-8BBFDE3BEC2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0836" y="5758670"/>
            <a:ext cx="1565337" cy="755275"/>
          </a:xfrm>
          <a:prstGeom prst="rect">
            <a:avLst/>
          </a:prstGeom>
        </p:spPr>
      </p:pic>
      <p:sp>
        <p:nvSpPr>
          <p:cNvPr id="11" name="TextBox 10">
            <a:extLst>
              <a:ext uri="{FF2B5EF4-FFF2-40B4-BE49-F238E27FC236}">
                <a16:creationId xmlns:a16="http://schemas.microsoft.com/office/drawing/2014/main" id="{A814A3F0-E756-6C87-D10F-3332F50B4CA0}"/>
              </a:ext>
            </a:extLst>
          </p:cNvPr>
          <p:cNvSpPr txBox="1"/>
          <p:nvPr userDrawn="1"/>
        </p:nvSpPr>
        <p:spPr>
          <a:xfrm>
            <a:off x="5645593" y="6513945"/>
            <a:ext cx="900814" cy="253916"/>
          </a:xfrm>
          <a:prstGeom prst="rect">
            <a:avLst/>
          </a:prstGeom>
          <a:noFill/>
        </p:spPr>
        <p:txBody>
          <a:bodyPr wrap="square" rtlCol="0">
            <a:spAutoFit/>
          </a:bodyPr>
          <a:lstStyle/>
          <a:p>
            <a:pPr algn="ctr"/>
            <a:r>
              <a:rPr lang="en-US" sz="1050" dirty="0">
                <a:solidFill>
                  <a:schemeClr val="bg1"/>
                </a:solidFill>
                <a:latin typeface="Elevance Sans" pitchFamily="50" charset="0"/>
              </a:rPr>
              <a:t>0000_0000</a:t>
            </a:r>
          </a:p>
        </p:txBody>
      </p:sp>
    </p:spTree>
    <p:extLst>
      <p:ext uri="{BB962C8B-B14F-4D97-AF65-F5344CB8AC3E}">
        <p14:creationId xmlns:p14="http://schemas.microsoft.com/office/powerpoint/2010/main" val="2540299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ft-imag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6496493" y="365125"/>
            <a:ext cx="5279386"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8464853"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9985135"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11358880"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0A59A4D7-0571-2839-F7CB-A9F3634FFAB5}"/>
              </a:ext>
            </a:extLst>
          </p:cNvPr>
          <p:cNvSpPr>
            <a:spLocks noGrp="1"/>
          </p:cNvSpPr>
          <p:nvPr>
            <p:ph type="pic" sz="quarter" idx="13"/>
          </p:nvPr>
        </p:nvSpPr>
        <p:spPr>
          <a:xfrm>
            <a:off x="0" y="0"/>
            <a:ext cx="6096000" cy="6858000"/>
          </a:xfrm>
        </p:spPr>
        <p:txBody>
          <a:bodyPr/>
          <a:lstStyle/>
          <a:p>
            <a:endParaRPr lang="en-US" dirty="0"/>
          </a:p>
        </p:txBody>
      </p:sp>
      <p:sp>
        <p:nvSpPr>
          <p:cNvPr id="5" name="Text Placeholder 11">
            <a:extLst>
              <a:ext uri="{FF2B5EF4-FFF2-40B4-BE49-F238E27FC236}">
                <a16:creationId xmlns:a16="http://schemas.microsoft.com/office/drawing/2014/main" id="{1659A3A0-8DF9-7F79-9290-633248AC94B8}"/>
              </a:ext>
            </a:extLst>
          </p:cNvPr>
          <p:cNvSpPr>
            <a:spLocks noGrp="1"/>
          </p:cNvSpPr>
          <p:nvPr>
            <p:ph type="body" sz="quarter" idx="14"/>
          </p:nvPr>
        </p:nvSpPr>
        <p:spPr>
          <a:xfrm>
            <a:off x="6496050"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5853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eft-imag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509325" y="365125"/>
            <a:ext cx="5279385"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5265442"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5326402"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C00F7FD-A0BA-7D1E-DB55-ADA7318469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21741" r="19187"/>
          <a:stretch/>
        </p:blipFill>
        <p:spPr>
          <a:xfrm>
            <a:off x="6098359" y="0"/>
            <a:ext cx="6093641" cy="6877865"/>
          </a:xfrm>
          <a:prstGeom prst="rect">
            <a:avLst/>
          </a:prstGeom>
        </p:spPr>
      </p:pic>
      <p:pic>
        <p:nvPicPr>
          <p:cNvPr id="12" name="Picture 11">
            <a:extLst>
              <a:ext uri="{FF2B5EF4-FFF2-40B4-BE49-F238E27FC236}">
                <a16:creationId xmlns:a16="http://schemas.microsoft.com/office/drawing/2014/main" id="{97F14169-F142-9DF4-0B3A-1EE749563A44}"/>
              </a:ext>
            </a:extLst>
          </p:cNvPr>
          <p:cNvPicPr>
            <a:picLocks noChangeAspect="1"/>
          </p:cNvPicPr>
          <p:nvPr userDrawn="1"/>
        </p:nvPicPr>
        <p:blipFill>
          <a:blip r:embed="rId4"/>
          <a:srcRect/>
          <a:stretch/>
        </p:blipFill>
        <p:spPr>
          <a:xfrm>
            <a:off x="509325" y="6276619"/>
            <a:ext cx="1377327" cy="375203"/>
          </a:xfrm>
          <a:prstGeom prst="rect">
            <a:avLst/>
          </a:prstGeom>
        </p:spPr>
      </p:pic>
      <p:pic>
        <p:nvPicPr>
          <p:cNvPr id="13" name="Picture 12">
            <a:extLst>
              <a:ext uri="{FF2B5EF4-FFF2-40B4-BE49-F238E27FC236}">
                <a16:creationId xmlns:a16="http://schemas.microsoft.com/office/drawing/2014/main" id="{E6C8AC99-8257-1457-9BC7-CC808303EF55}"/>
              </a:ext>
            </a:extLst>
          </p:cNvPr>
          <p:cNvPicPr>
            <a:picLocks noChangeAspect="1"/>
          </p:cNvPicPr>
          <p:nvPr userDrawn="1"/>
        </p:nvPicPr>
        <p:blipFill>
          <a:blip r:embed="rId5"/>
          <a:srcRect/>
          <a:stretch/>
        </p:blipFill>
        <p:spPr>
          <a:xfrm>
            <a:off x="3997967" y="6306525"/>
            <a:ext cx="1230790" cy="315389"/>
          </a:xfrm>
          <a:prstGeom prst="rect">
            <a:avLst/>
          </a:prstGeom>
        </p:spPr>
      </p:pic>
      <p:pic>
        <p:nvPicPr>
          <p:cNvPr id="14" name="Picture 13">
            <a:extLst>
              <a:ext uri="{FF2B5EF4-FFF2-40B4-BE49-F238E27FC236}">
                <a16:creationId xmlns:a16="http://schemas.microsoft.com/office/drawing/2014/main" id="{3039B6B0-0B78-2B54-0BB0-A9B91E2E59DE}"/>
              </a:ext>
            </a:extLst>
          </p:cNvPr>
          <p:cNvPicPr>
            <a:picLocks noChangeAspect="1"/>
          </p:cNvPicPr>
          <p:nvPr userDrawn="1"/>
        </p:nvPicPr>
        <p:blipFill>
          <a:blip r:embed="rId6"/>
          <a:srcRect/>
          <a:stretch/>
        </p:blipFill>
        <p:spPr>
          <a:xfrm>
            <a:off x="1935478" y="6192375"/>
            <a:ext cx="2013662" cy="543688"/>
          </a:xfrm>
          <a:prstGeom prst="rect">
            <a:avLst/>
          </a:prstGeom>
        </p:spPr>
      </p:pic>
      <p:sp>
        <p:nvSpPr>
          <p:cNvPr id="4" name="Text Placeholder 11">
            <a:extLst>
              <a:ext uri="{FF2B5EF4-FFF2-40B4-BE49-F238E27FC236}">
                <a16:creationId xmlns:a16="http://schemas.microsoft.com/office/drawing/2014/main" id="{C3D3BD79-58EC-24ED-8ECB-E0B18AD119DE}"/>
              </a:ext>
            </a:extLst>
          </p:cNvPr>
          <p:cNvSpPr>
            <a:spLocks noGrp="1"/>
          </p:cNvSpPr>
          <p:nvPr>
            <p:ph type="body" sz="quarter" idx="13"/>
          </p:nvPr>
        </p:nvSpPr>
        <p:spPr>
          <a:xfrm>
            <a:off x="509325"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4404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image-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509325" y="365125"/>
            <a:ext cx="5279385"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2371415"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3891697"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5265442"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5326402"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7E109DE-7FB2-6B6C-000A-FA70721A32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096000" y="0"/>
            <a:ext cx="6096000" cy="6858000"/>
          </a:xfrm>
          <a:prstGeom prst="rect">
            <a:avLst/>
          </a:prstGeom>
        </p:spPr>
      </p:pic>
      <p:sp>
        <p:nvSpPr>
          <p:cNvPr id="11" name="Rectangle 10">
            <a:extLst>
              <a:ext uri="{FF2B5EF4-FFF2-40B4-BE49-F238E27FC236}">
                <a16:creationId xmlns:a16="http://schemas.microsoft.com/office/drawing/2014/main" id="{3BF53ED8-BBA1-0DD2-18B7-E86A1D305E72}"/>
              </a:ext>
            </a:extLst>
          </p:cNvPr>
          <p:cNvSpPr/>
          <p:nvPr userDrawn="1"/>
        </p:nvSpPr>
        <p:spPr>
          <a:xfrm>
            <a:off x="6096000" y="0"/>
            <a:ext cx="6096000" cy="6858000"/>
          </a:xfrm>
          <a:prstGeom prst="rect">
            <a:avLst/>
          </a:prstGeom>
          <a:solidFill>
            <a:srgbClr val="1730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1">
            <a:extLst>
              <a:ext uri="{FF2B5EF4-FFF2-40B4-BE49-F238E27FC236}">
                <a16:creationId xmlns:a16="http://schemas.microsoft.com/office/drawing/2014/main" id="{A4A6C7F7-2ED3-28B1-DE91-F630BD9E9A9E}"/>
              </a:ext>
            </a:extLst>
          </p:cNvPr>
          <p:cNvSpPr>
            <a:spLocks noGrp="1"/>
          </p:cNvSpPr>
          <p:nvPr>
            <p:ph type="body" sz="quarter" idx="13"/>
          </p:nvPr>
        </p:nvSpPr>
        <p:spPr>
          <a:xfrm>
            <a:off x="509325"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320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ight-imag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509325" y="365125"/>
            <a:ext cx="5279385"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2371415"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3891697"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5265442"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5326402"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39F973B-B442-BD90-7598-36514F50679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6096001" y="0"/>
            <a:ext cx="6108699" cy="6857999"/>
          </a:xfrm>
          <a:prstGeom prst="rect">
            <a:avLst/>
          </a:prstGeom>
        </p:spPr>
      </p:pic>
      <p:sp>
        <p:nvSpPr>
          <p:cNvPr id="4" name="Rectangle 3">
            <a:extLst>
              <a:ext uri="{FF2B5EF4-FFF2-40B4-BE49-F238E27FC236}">
                <a16:creationId xmlns:a16="http://schemas.microsoft.com/office/drawing/2014/main" id="{307EAE5A-2F64-7276-A543-DA88C38F1866}"/>
              </a:ext>
            </a:extLst>
          </p:cNvPr>
          <p:cNvSpPr/>
          <p:nvPr userDrawn="1"/>
        </p:nvSpPr>
        <p:spPr>
          <a:xfrm>
            <a:off x="6096000" y="-1"/>
            <a:ext cx="6121399" cy="6858000"/>
          </a:xfrm>
          <a:prstGeom prst="rect">
            <a:avLst/>
          </a:prstGeom>
          <a:solidFill>
            <a:srgbClr val="1730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1">
            <a:extLst>
              <a:ext uri="{FF2B5EF4-FFF2-40B4-BE49-F238E27FC236}">
                <a16:creationId xmlns:a16="http://schemas.microsoft.com/office/drawing/2014/main" id="{C3D08DC5-5559-1993-F812-CCBBA01C6D99}"/>
              </a:ext>
            </a:extLst>
          </p:cNvPr>
          <p:cNvSpPr>
            <a:spLocks noGrp="1"/>
          </p:cNvSpPr>
          <p:nvPr>
            <p:ph type="body" sz="quarter" idx="13"/>
          </p:nvPr>
        </p:nvSpPr>
        <p:spPr>
          <a:xfrm>
            <a:off x="509325"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06921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imag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509325" y="365125"/>
            <a:ext cx="5279385"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2371415"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3891697"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5265442"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5326402"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5D9B4A7D-25FB-26C1-C58B-40F7C06B6CBB}"/>
              </a:ext>
            </a:extLst>
          </p:cNvPr>
          <p:cNvSpPr>
            <a:spLocks noGrp="1"/>
          </p:cNvSpPr>
          <p:nvPr>
            <p:ph type="pic" sz="quarter" idx="13"/>
          </p:nvPr>
        </p:nvSpPr>
        <p:spPr>
          <a:xfrm>
            <a:off x="6083299" y="1"/>
            <a:ext cx="6108701" cy="6858000"/>
          </a:xfrm>
        </p:spPr>
        <p:txBody>
          <a:bodyPr/>
          <a:lstStyle/>
          <a:p>
            <a:endParaRPr lang="en-US" dirty="0"/>
          </a:p>
        </p:txBody>
      </p:sp>
      <p:sp>
        <p:nvSpPr>
          <p:cNvPr id="4" name="Text Placeholder 11">
            <a:extLst>
              <a:ext uri="{FF2B5EF4-FFF2-40B4-BE49-F238E27FC236}">
                <a16:creationId xmlns:a16="http://schemas.microsoft.com/office/drawing/2014/main" id="{2DE570D0-1D22-B52B-83D8-B48D1EC69A39}"/>
              </a:ext>
            </a:extLst>
          </p:cNvPr>
          <p:cNvSpPr>
            <a:spLocks noGrp="1"/>
          </p:cNvSpPr>
          <p:nvPr>
            <p:ph type="body" sz="quarter" idx="14"/>
          </p:nvPr>
        </p:nvSpPr>
        <p:spPr>
          <a:xfrm>
            <a:off x="509325"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130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image-small-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509325" y="365125"/>
            <a:ext cx="7275001"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4555019"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6075301"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7449046"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7510006"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87A1A5F-5649-1273-660C-47667534C40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18641" y="-2002"/>
            <a:ext cx="3867150" cy="6858000"/>
          </a:xfrm>
          <a:prstGeom prst="rect">
            <a:avLst/>
          </a:prstGeom>
        </p:spPr>
      </p:pic>
      <p:sp>
        <p:nvSpPr>
          <p:cNvPr id="11" name="Rectangle 10">
            <a:extLst>
              <a:ext uri="{FF2B5EF4-FFF2-40B4-BE49-F238E27FC236}">
                <a16:creationId xmlns:a16="http://schemas.microsoft.com/office/drawing/2014/main" id="{D852D840-ACA5-3235-324A-E0D155C8EA97}"/>
              </a:ext>
            </a:extLst>
          </p:cNvPr>
          <p:cNvSpPr/>
          <p:nvPr userDrawn="1"/>
        </p:nvSpPr>
        <p:spPr>
          <a:xfrm>
            <a:off x="8318641" y="0"/>
            <a:ext cx="3873359" cy="6858000"/>
          </a:xfrm>
          <a:prstGeom prst="rect">
            <a:avLst/>
          </a:prstGeom>
          <a:solidFill>
            <a:schemeClr val="tx2">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1">
            <a:extLst>
              <a:ext uri="{FF2B5EF4-FFF2-40B4-BE49-F238E27FC236}">
                <a16:creationId xmlns:a16="http://schemas.microsoft.com/office/drawing/2014/main" id="{708B9272-0365-6B0D-4C3F-547B2776347D}"/>
              </a:ext>
            </a:extLst>
          </p:cNvPr>
          <p:cNvSpPr>
            <a:spLocks noGrp="1"/>
          </p:cNvSpPr>
          <p:nvPr>
            <p:ph type="body" sz="quarter" idx="13"/>
          </p:nvPr>
        </p:nvSpPr>
        <p:spPr>
          <a:xfrm>
            <a:off x="509325" y="1847850"/>
            <a:ext cx="7274998"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1435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image-small-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509325" y="365125"/>
            <a:ext cx="7275001"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4555019"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6075301"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7449046"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7510006"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D8EDB28D-3480-ED54-1E54-CFFE521C59A3}"/>
              </a:ext>
            </a:extLst>
          </p:cNvPr>
          <p:cNvSpPr>
            <a:spLocks noGrp="1"/>
          </p:cNvSpPr>
          <p:nvPr>
            <p:ph type="pic" sz="quarter" idx="13"/>
          </p:nvPr>
        </p:nvSpPr>
        <p:spPr>
          <a:xfrm>
            <a:off x="8318500" y="-9539"/>
            <a:ext cx="3873500" cy="6858001"/>
          </a:xfrm>
        </p:spPr>
        <p:txBody>
          <a:bodyPr/>
          <a:lstStyle/>
          <a:p>
            <a:endParaRPr lang="en-US" dirty="0"/>
          </a:p>
        </p:txBody>
      </p:sp>
      <p:sp>
        <p:nvSpPr>
          <p:cNvPr id="5" name="Text Placeholder 11">
            <a:extLst>
              <a:ext uri="{FF2B5EF4-FFF2-40B4-BE49-F238E27FC236}">
                <a16:creationId xmlns:a16="http://schemas.microsoft.com/office/drawing/2014/main" id="{3BE4FE93-A9E0-D1FE-FFE4-EF7819519E73}"/>
              </a:ext>
            </a:extLst>
          </p:cNvPr>
          <p:cNvSpPr>
            <a:spLocks noGrp="1"/>
          </p:cNvSpPr>
          <p:nvPr>
            <p:ph type="body" sz="quarter" idx="14"/>
          </p:nvPr>
        </p:nvSpPr>
        <p:spPr>
          <a:xfrm>
            <a:off x="509325" y="1847850"/>
            <a:ext cx="7274998"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407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lvl1pPr>
              <a:defRPr>
                <a:latin typeface="Elevance Sans" pitchFamily="50" charset="0"/>
              </a:defRPr>
            </a:lvl1pPr>
          </a:lstStyle>
          <a:p>
            <a:fld id="{90FBC9C7-597B-406F-8BB0-3311A7BD77B0}" type="slidenum">
              <a:rPr lang="en-US" smtClean="0"/>
              <a:pPr/>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C8D48ED8-F0D9-B1CF-6C27-455B0ED5A8A8}"/>
              </a:ext>
            </a:extLst>
          </p:cNvPr>
          <p:cNvSpPr>
            <a:spLocks noGrp="1"/>
          </p:cNvSpPr>
          <p:nvPr>
            <p:ph type="body" sz="quarter" idx="13"/>
          </p:nvPr>
        </p:nvSpPr>
        <p:spPr>
          <a:xfrm>
            <a:off x="838200" y="1598556"/>
            <a:ext cx="1051560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015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slide_medblu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sp>
        <p:nvSpPr>
          <p:cNvPr id="4" name="Rectangle 3">
            <a:extLst>
              <a:ext uri="{FF2B5EF4-FFF2-40B4-BE49-F238E27FC236}">
                <a16:creationId xmlns:a16="http://schemas.microsoft.com/office/drawing/2014/main" id="{52BE31B0-DEE0-1C08-3C29-034D6D952F0C}"/>
              </a:ext>
            </a:extLst>
          </p:cNvPr>
          <p:cNvSpPr/>
          <p:nvPr userDrawn="1"/>
        </p:nvSpPr>
        <p:spPr>
          <a:xfrm>
            <a:off x="0" y="0"/>
            <a:ext cx="12192000" cy="1506417"/>
          </a:xfrm>
          <a:prstGeom prst="rect">
            <a:avLst/>
          </a:prstGeom>
          <a:solidFill>
            <a:srgbClr val="1160B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chemeClr val="bg1"/>
                </a:solidFill>
                <a:latin typeface="Elevance Sans Medium" pitchFamily="50"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0870B18B-1E20-9509-7F08-073D27BC7D5D}"/>
              </a:ext>
            </a:extLst>
          </p:cNvPr>
          <p:cNvSpPr>
            <a:spLocks noGrp="1"/>
          </p:cNvSpPr>
          <p:nvPr>
            <p:ph type="body" sz="quarter" idx="13"/>
          </p:nvPr>
        </p:nvSpPr>
        <p:spPr>
          <a:xfrm>
            <a:off x="838200" y="1598556"/>
            <a:ext cx="1051560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1651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ndard slide_lightblu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sp>
        <p:nvSpPr>
          <p:cNvPr id="4" name="Rectangle 3">
            <a:extLst>
              <a:ext uri="{FF2B5EF4-FFF2-40B4-BE49-F238E27FC236}">
                <a16:creationId xmlns:a16="http://schemas.microsoft.com/office/drawing/2014/main" id="{52BE31B0-DEE0-1C08-3C29-034D6D952F0C}"/>
              </a:ext>
            </a:extLst>
          </p:cNvPr>
          <p:cNvSpPr/>
          <p:nvPr userDrawn="1"/>
        </p:nvSpPr>
        <p:spPr>
          <a:xfrm>
            <a:off x="0" y="0"/>
            <a:ext cx="12192000" cy="1506417"/>
          </a:xfrm>
          <a:prstGeom prst="rect">
            <a:avLst/>
          </a:prstGeom>
          <a:solidFill>
            <a:srgbClr val="E0EDF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A7AC2D08-58A1-1B74-9E5C-DCEFF0031D63}"/>
              </a:ext>
            </a:extLst>
          </p:cNvPr>
          <p:cNvSpPr>
            <a:spLocks noGrp="1"/>
          </p:cNvSpPr>
          <p:nvPr>
            <p:ph type="body" sz="quarter" idx="13"/>
          </p:nvPr>
        </p:nvSpPr>
        <p:spPr>
          <a:xfrm>
            <a:off x="838200" y="1598556"/>
            <a:ext cx="1051560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2626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67BA-8460-71A2-BA08-75208962C788}"/>
              </a:ext>
            </a:extLst>
          </p:cNvPr>
          <p:cNvSpPr>
            <a:spLocks noGrp="1"/>
          </p:cNvSpPr>
          <p:nvPr>
            <p:ph type="title"/>
          </p:nvPr>
        </p:nvSpPr>
        <p:spPr>
          <a:xfrm>
            <a:off x="838200" y="2766219"/>
            <a:ext cx="10515600" cy="1325563"/>
          </a:xfrm>
        </p:spPr>
        <p:txBody>
          <a:bodyPr>
            <a:normAutofit/>
          </a:bodyPr>
          <a:lstStyle>
            <a:lvl1pPr>
              <a:defRPr sz="5400">
                <a:solidFill>
                  <a:schemeClr val="bg1"/>
                </a:solidFill>
                <a:latin typeface="Elevance Sans Medium" pitchFamily="50" charset="0"/>
              </a:defRPr>
            </a:lvl1pPr>
          </a:lstStyle>
          <a:p>
            <a:r>
              <a:rPr lang="en-US" dirty="0"/>
              <a:t>Click to edit Master title style</a:t>
            </a:r>
          </a:p>
        </p:txBody>
      </p:sp>
    </p:spTree>
    <p:extLst>
      <p:ext uri="{BB962C8B-B14F-4D97-AF65-F5344CB8AC3E}">
        <p14:creationId xmlns:p14="http://schemas.microsoft.com/office/powerpoint/2010/main" val="178443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Two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9" name="Text Placeholder 11">
            <a:extLst>
              <a:ext uri="{FF2B5EF4-FFF2-40B4-BE49-F238E27FC236}">
                <a16:creationId xmlns:a16="http://schemas.microsoft.com/office/drawing/2014/main" id="{58EFC555-0EEF-BCCA-103C-6850A429D810}"/>
              </a:ext>
            </a:extLst>
          </p:cNvPr>
          <p:cNvSpPr>
            <a:spLocks noGrp="1"/>
          </p:cNvSpPr>
          <p:nvPr>
            <p:ph type="body" sz="quarter" idx="14"/>
          </p:nvPr>
        </p:nvSpPr>
        <p:spPr>
          <a:xfrm>
            <a:off x="838200" y="1598556"/>
            <a:ext cx="514985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81ADD39D-617A-BFB9-EC4F-D15EA974D141}"/>
              </a:ext>
            </a:extLst>
          </p:cNvPr>
          <p:cNvSpPr>
            <a:spLocks noGrp="1"/>
          </p:cNvSpPr>
          <p:nvPr>
            <p:ph type="body" sz="quarter" idx="15"/>
          </p:nvPr>
        </p:nvSpPr>
        <p:spPr>
          <a:xfrm>
            <a:off x="6143242" y="1598556"/>
            <a:ext cx="514985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3293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Two Column_med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A89D4D-BB6D-2C8B-070F-30031D19983F}"/>
              </a:ext>
            </a:extLst>
          </p:cNvPr>
          <p:cNvSpPr/>
          <p:nvPr userDrawn="1"/>
        </p:nvSpPr>
        <p:spPr>
          <a:xfrm>
            <a:off x="0" y="0"/>
            <a:ext cx="12192000" cy="1506417"/>
          </a:xfrm>
          <a:prstGeom prst="rect">
            <a:avLst/>
          </a:prstGeom>
          <a:solidFill>
            <a:srgbClr val="1160B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chemeClr val="bg1"/>
                </a:solidFill>
                <a:latin typeface="Elevance Sans Medium" pitchFamily="50"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4943BCD6-275A-1BF7-AE28-68D6769808EA}"/>
              </a:ext>
            </a:extLst>
          </p:cNvPr>
          <p:cNvSpPr>
            <a:spLocks noGrp="1"/>
          </p:cNvSpPr>
          <p:nvPr>
            <p:ph type="body" sz="quarter" idx="14"/>
          </p:nvPr>
        </p:nvSpPr>
        <p:spPr>
          <a:xfrm>
            <a:off x="838200" y="1598556"/>
            <a:ext cx="514985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a:extLst>
              <a:ext uri="{FF2B5EF4-FFF2-40B4-BE49-F238E27FC236}">
                <a16:creationId xmlns:a16="http://schemas.microsoft.com/office/drawing/2014/main" id="{222F0EB9-8528-99D1-C7A4-94A74DE56E2D}"/>
              </a:ext>
            </a:extLst>
          </p:cNvPr>
          <p:cNvSpPr>
            <a:spLocks noGrp="1"/>
          </p:cNvSpPr>
          <p:nvPr>
            <p:ph type="body" sz="quarter" idx="15"/>
          </p:nvPr>
        </p:nvSpPr>
        <p:spPr>
          <a:xfrm>
            <a:off x="6143242" y="1598556"/>
            <a:ext cx="514985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643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Two Column_light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A89D4D-BB6D-2C8B-070F-30031D19983F}"/>
              </a:ext>
            </a:extLst>
          </p:cNvPr>
          <p:cNvSpPr/>
          <p:nvPr userDrawn="1"/>
        </p:nvSpPr>
        <p:spPr>
          <a:xfrm>
            <a:off x="0" y="0"/>
            <a:ext cx="12192000" cy="1506417"/>
          </a:xfrm>
          <a:prstGeom prst="rect">
            <a:avLst/>
          </a:prstGeom>
          <a:solidFill>
            <a:srgbClr val="E0EDF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8" name="Text Placeholder 11">
            <a:extLst>
              <a:ext uri="{FF2B5EF4-FFF2-40B4-BE49-F238E27FC236}">
                <a16:creationId xmlns:a16="http://schemas.microsoft.com/office/drawing/2014/main" id="{EE9FFCE9-C594-8196-4697-7C08FF3B0DE2}"/>
              </a:ext>
            </a:extLst>
          </p:cNvPr>
          <p:cNvSpPr>
            <a:spLocks noGrp="1"/>
          </p:cNvSpPr>
          <p:nvPr>
            <p:ph type="body" sz="quarter" idx="14"/>
          </p:nvPr>
        </p:nvSpPr>
        <p:spPr>
          <a:xfrm>
            <a:off x="838200" y="1598556"/>
            <a:ext cx="514985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a:extLst>
              <a:ext uri="{FF2B5EF4-FFF2-40B4-BE49-F238E27FC236}">
                <a16:creationId xmlns:a16="http://schemas.microsoft.com/office/drawing/2014/main" id="{F4FAA615-2300-914B-1B6E-77CF6678CA34}"/>
              </a:ext>
            </a:extLst>
          </p:cNvPr>
          <p:cNvSpPr>
            <a:spLocks noGrp="1"/>
          </p:cNvSpPr>
          <p:nvPr>
            <p:ph type="body" sz="quarter" idx="15"/>
          </p:nvPr>
        </p:nvSpPr>
        <p:spPr>
          <a:xfrm>
            <a:off x="6143242" y="1598556"/>
            <a:ext cx="5149850"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3482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ndard Thre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11" name="Text Placeholder 11">
            <a:extLst>
              <a:ext uri="{FF2B5EF4-FFF2-40B4-BE49-F238E27FC236}">
                <a16:creationId xmlns:a16="http://schemas.microsoft.com/office/drawing/2014/main" id="{36A9F462-76BD-3918-4DF6-D1DF5AAE26FA}"/>
              </a:ext>
            </a:extLst>
          </p:cNvPr>
          <p:cNvSpPr>
            <a:spLocks noGrp="1"/>
          </p:cNvSpPr>
          <p:nvPr>
            <p:ph type="body" sz="quarter" idx="14"/>
          </p:nvPr>
        </p:nvSpPr>
        <p:spPr>
          <a:xfrm>
            <a:off x="838200"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60715BEC-5E49-C44B-6920-EC8AA0B42EB3}"/>
              </a:ext>
            </a:extLst>
          </p:cNvPr>
          <p:cNvSpPr>
            <a:spLocks noGrp="1"/>
          </p:cNvSpPr>
          <p:nvPr>
            <p:ph type="body" sz="quarter" idx="15"/>
          </p:nvPr>
        </p:nvSpPr>
        <p:spPr>
          <a:xfrm>
            <a:off x="4411973"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31C4561C-B5E6-7257-5251-7294DF262E73}"/>
              </a:ext>
            </a:extLst>
          </p:cNvPr>
          <p:cNvSpPr>
            <a:spLocks noGrp="1"/>
          </p:cNvSpPr>
          <p:nvPr>
            <p:ph type="body" sz="quarter" idx="16"/>
          </p:nvPr>
        </p:nvSpPr>
        <p:spPr>
          <a:xfrm>
            <a:off x="7985747"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6779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ndard Three Column_med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948EC8-A8CD-FBF6-9DFC-D6F4E29FFE55}"/>
              </a:ext>
            </a:extLst>
          </p:cNvPr>
          <p:cNvSpPr/>
          <p:nvPr userDrawn="1"/>
        </p:nvSpPr>
        <p:spPr>
          <a:xfrm>
            <a:off x="0" y="0"/>
            <a:ext cx="12192000" cy="1506417"/>
          </a:xfrm>
          <a:prstGeom prst="rect">
            <a:avLst/>
          </a:prstGeom>
          <a:solidFill>
            <a:srgbClr val="1160B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chemeClr val="bg1"/>
                </a:solidFill>
                <a:latin typeface="Elevance Sans Medium" pitchFamily="50" charset="0"/>
              </a:defRPr>
            </a:lvl1pPr>
          </a:lstStyle>
          <a:p>
            <a:r>
              <a:rPr lang="en-US" dirty="0"/>
              <a:t>Click to edit Master title style</a:t>
            </a:r>
          </a:p>
        </p:txBody>
      </p:sp>
      <p:sp>
        <p:nvSpPr>
          <p:cNvPr id="4" name="Text Placeholder 11">
            <a:extLst>
              <a:ext uri="{FF2B5EF4-FFF2-40B4-BE49-F238E27FC236}">
                <a16:creationId xmlns:a16="http://schemas.microsoft.com/office/drawing/2014/main" id="{22C6ABCA-91CC-98E6-6BE6-9706D2066D98}"/>
              </a:ext>
            </a:extLst>
          </p:cNvPr>
          <p:cNvSpPr>
            <a:spLocks noGrp="1"/>
          </p:cNvSpPr>
          <p:nvPr>
            <p:ph type="body" sz="quarter" idx="14"/>
          </p:nvPr>
        </p:nvSpPr>
        <p:spPr>
          <a:xfrm>
            <a:off x="838200"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1">
            <a:extLst>
              <a:ext uri="{FF2B5EF4-FFF2-40B4-BE49-F238E27FC236}">
                <a16:creationId xmlns:a16="http://schemas.microsoft.com/office/drawing/2014/main" id="{E03D7C5A-09B0-83E6-E957-BBA1318965C4}"/>
              </a:ext>
            </a:extLst>
          </p:cNvPr>
          <p:cNvSpPr>
            <a:spLocks noGrp="1"/>
          </p:cNvSpPr>
          <p:nvPr>
            <p:ph type="body" sz="quarter" idx="15"/>
          </p:nvPr>
        </p:nvSpPr>
        <p:spPr>
          <a:xfrm>
            <a:off x="4411973"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1911C663-EA85-5D9F-A110-1CDEED89387E}"/>
              </a:ext>
            </a:extLst>
          </p:cNvPr>
          <p:cNvSpPr>
            <a:spLocks noGrp="1"/>
          </p:cNvSpPr>
          <p:nvPr>
            <p:ph type="body" sz="quarter" idx="16"/>
          </p:nvPr>
        </p:nvSpPr>
        <p:spPr>
          <a:xfrm>
            <a:off x="7985747"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22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andard Three Column_light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B948EC8-A8CD-FBF6-9DFC-D6F4E29FFE55}"/>
              </a:ext>
            </a:extLst>
          </p:cNvPr>
          <p:cNvSpPr/>
          <p:nvPr userDrawn="1"/>
        </p:nvSpPr>
        <p:spPr>
          <a:xfrm>
            <a:off x="0" y="0"/>
            <a:ext cx="12192000" cy="1506417"/>
          </a:xfrm>
          <a:prstGeom prst="rect">
            <a:avLst/>
          </a:prstGeom>
          <a:solidFill>
            <a:srgbClr val="E0EDF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4" name="Text Placeholder 11">
            <a:extLst>
              <a:ext uri="{FF2B5EF4-FFF2-40B4-BE49-F238E27FC236}">
                <a16:creationId xmlns:a16="http://schemas.microsoft.com/office/drawing/2014/main" id="{3C8CA447-21AA-8E34-BBB8-5216EA358510}"/>
              </a:ext>
            </a:extLst>
          </p:cNvPr>
          <p:cNvSpPr>
            <a:spLocks noGrp="1"/>
          </p:cNvSpPr>
          <p:nvPr>
            <p:ph type="body" sz="quarter" idx="14"/>
          </p:nvPr>
        </p:nvSpPr>
        <p:spPr>
          <a:xfrm>
            <a:off x="838200"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1">
            <a:extLst>
              <a:ext uri="{FF2B5EF4-FFF2-40B4-BE49-F238E27FC236}">
                <a16:creationId xmlns:a16="http://schemas.microsoft.com/office/drawing/2014/main" id="{6AD7DF22-7EC7-B99F-0D53-A5BA35CAB1F0}"/>
              </a:ext>
            </a:extLst>
          </p:cNvPr>
          <p:cNvSpPr>
            <a:spLocks noGrp="1"/>
          </p:cNvSpPr>
          <p:nvPr>
            <p:ph type="body" sz="quarter" idx="15"/>
          </p:nvPr>
        </p:nvSpPr>
        <p:spPr>
          <a:xfrm>
            <a:off x="4411973"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5EB3A553-445B-BF0C-A8D0-6CD84C2D672F}"/>
              </a:ext>
            </a:extLst>
          </p:cNvPr>
          <p:cNvSpPr>
            <a:spLocks noGrp="1"/>
          </p:cNvSpPr>
          <p:nvPr>
            <p:ph type="body" sz="quarter" idx="16"/>
          </p:nvPr>
        </p:nvSpPr>
        <p:spPr>
          <a:xfrm>
            <a:off x="7985747" y="1598556"/>
            <a:ext cx="3368053" cy="4565394"/>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239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ndard Picture Three Colum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28" name="Picture Placeholder 3">
            <a:extLst>
              <a:ext uri="{FF2B5EF4-FFF2-40B4-BE49-F238E27FC236}">
                <a16:creationId xmlns:a16="http://schemas.microsoft.com/office/drawing/2014/main" id="{CB21B4DF-9536-65C8-FD84-D2A73AADC6AF}"/>
              </a:ext>
            </a:extLst>
          </p:cNvPr>
          <p:cNvSpPr>
            <a:spLocks noGrp="1"/>
          </p:cNvSpPr>
          <p:nvPr>
            <p:ph type="pic" sz="quarter" idx="15"/>
          </p:nvPr>
        </p:nvSpPr>
        <p:spPr>
          <a:xfrm>
            <a:off x="857250" y="1685111"/>
            <a:ext cx="3349003" cy="2004979"/>
          </a:xfrm>
        </p:spPr>
        <p:txBody>
          <a:bodyPr/>
          <a:lstStyle>
            <a:lvl1pPr marL="0" indent="0">
              <a:buNone/>
              <a:defRPr>
                <a:latin typeface="Elevance Sans" pitchFamily="50" charset="0"/>
              </a:defRPr>
            </a:lvl1pPr>
          </a:lstStyle>
          <a:p>
            <a:endParaRPr lang="en-US" dirty="0"/>
          </a:p>
        </p:txBody>
      </p:sp>
      <p:sp>
        <p:nvSpPr>
          <p:cNvPr id="29" name="Picture Placeholder 3">
            <a:extLst>
              <a:ext uri="{FF2B5EF4-FFF2-40B4-BE49-F238E27FC236}">
                <a16:creationId xmlns:a16="http://schemas.microsoft.com/office/drawing/2014/main" id="{7A25ADA3-28FF-DC98-4106-93411CAEDC2D}"/>
              </a:ext>
            </a:extLst>
          </p:cNvPr>
          <p:cNvSpPr>
            <a:spLocks noGrp="1"/>
          </p:cNvSpPr>
          <p:nvPr>
            <p:ph type="pic" sz="quarter" idx="16"/>
          </p:nvPr>
        </p:nvSpPr>
        <p:spPr>
          <a:xfrm>
            <a:off x="4407950" y="1684613"/>
            <a:ext cx="3375025" cy="2004979"/>
          </a:xfrm>
        </p:spPr>
        <p:txBody>
          <a:bodyPr/>
          <a:lstStyle>
            <a:lvl1pPr marL="0" indent="0">
              <a:buNone/>
              <a:defRPr>
                <a:latin typeface="Elevance Sans" pitchFamily="50" charset="0"/>
              </a:defRPr>
            </a:lvl1pPr>
          </a:lstStyle>
          <a:p>
            <a:endParaRPr lang="en-US" dirty="0"/>
          </a:p>
        </p:txBody>
      </p:sp>
      <p:sp>
        <p:nvSpPr>
          <p:cNvPr id="30" name="Picture Placeholder 3">
            <a:extLst>
              <a:ext uri="{FF2B5EF4-FFF2-40B4-BE49-F238E27FC236}">
                <a16:creationId xmlns:a16="http://schemas.microsoft.com/office/drawing/2014/main" id="{2192339D-2F62-EDC1-2115-CF3D250A5D05}"/>
              </a:ext>
            </a:extLst>
          </p:cNvPr>
          <p:cNvSpPr>
            <a:spLocks noGrp="1"/>
          </p:cNvSpPr>
          <p:nvPr>
            <p:ph type="pic" sz="quarter" idx="17"/>
          </p:nvPr>
        </p:nvSpPr>
        <p:spPr>
          <a:xfrm>
            <a:off x="7984672" y="1679297"/>
            <a:ext cx="3349003" cy="2004979"/>
          </a:xfrm>
        </p:spPr>
        <p:txBody>
          <a:bodyPr/>
          <a:lstStyle>
            <a:lvl1pPr marL="0" indent="0">
              <a:buNone/>
              <a:defRPr>
                <a:latin typeface="Elevance Sans" pitchFamily="50" charset="0"/>
              </a:defRPr>
            </a:lvl1pPr>
          </a:lstStyle>
          <a:p>
            <a:endParaRPr lang="en-US" dirty="0"/>
          </a:p>
        </p:txBody>
      </p:sp>
      <p:sp>
        <p:nvSpPr>
          <p:cNvPr id="10" name="Text Placeholder 11">
            <a:extLst>
              <a:ext uri="{FF2B5EF4-FFF2-40B4-BE49-F238E27FC236}">
                <a16:creationId xmlns:a16="http://schemas.microsoft.com/office/drawing/2014/main" id="{E36254A4-138F-14CF-D85A-9C3CBF2E3B68}"/>
              </a:ext>
            </a:extLst>
          </p:cNvPr>
          <p:cNvSpPr>
            <a:spLocks noGrp="1"/>
          </p:cNvSpPr>
          <p:nvPr>
            <p:ph type="body" sz="quarter" idx="14"/>
          </p:nvPr>
        </p:nvSpPr>
        <p:spPr>
          <a:xfrm>
            <a:off x="838200"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1">
            <a:extLst>
              <a:ext uri="{FF2B5EF4-FFF2-40B4-BE49-F238E27FC236}">
                <a16:creationId xmlns:a16="http://schemas.microsoft.com/office/drawing/2014/main" id="{89A74507-8ACF-AEC1-9ADB-91CD3185FC6E}"/>
              </a:ext>
            </a:extLst>
          </p:cNvPr>
          <p:cNvSpPr>
            <a:spLocks noGrp="1"/>
          </p:cNvSpPr>
          <p:nvPr>
            <p:ph type="body" sz="quarter" idx="18"/>
          </p:nvPr>
        </p:nvSpPr>
        <p:spPr>
          <a:xfrm>
            <a:off x="4411973"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C4946424-DD79-13B1-D87C-84933802A551}"/>
              </a:ext>
            </a:extLst>
          </p:cNvPr>
          <p:cNvSpPr>
            <a:spLocks noGrp="1"/>
          </p:cNvSpPr>
          <p:nvPr>
            <p:ph type="body" sz="quarter" idx="19"/>
          </p:nvPr>
        </p:nvSpPr>
        <p:spPr>
          <a:xfrm>
            <a:off x="7985747"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66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ndard Picture Three Column_med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041CB1-8428-9A6B-25AE-EDC29D06DEC5}"/>
              </a:ext>
            </a:extLst>
          </p:cNvPr>
          <p:cNvSpPr/>
          <p:nvPr userDrawn="1"/>
        </p:nvSpPr>
        <p:spPr>
          <a:xfrm>
            <a:off x="0" y="0"/>
            <a:ext cx="12192000" cy="1506417"/>
          </a:xfrm>
          <a:prstGeom prst="rect">
            <a:avLst/>
          </a:prstGeom>
          <a:solidFill>
            <a:srgbClr val="1160B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chemeClr val="bg1"/>
                </a:solidFill>
                <a:latin typeface="Elevance Sans Medium" pitchFamily="50" charset="0"/>
              </a:defRPr>
            </a:lvl1pPr>
          </a:lstStyle>
          <a:p>
            <a:r>
              <a:rPr lang="en-US" dirty="0"/>
              <a:t>Click to edit Master title style</a:t>
            </a:r>
          </a:p>
        </p:txBody>
      </p:sp>
      <p:sp>
        <p:nvSpPr>
          <p:cNvPr id="11" name="Picture Placeholder 3">
            <a:extLst>
              <a:ext uri="{FF2B5EF4-FFF2-40B4-BE49-F238E27FC236}">
                <a16:creationId xmlns:a16="http://schemas.microsoft.com/office/drawing/2014/main" id="{FE61C992-62BF-D3AA-99FB-3767553B9277}"/>
              </a:ext>
            </a:extLst>
          </p:cNvPr>
          <p:cNvSpPr>
            <a:spLocks noGrp="1"/>
          </p:cNvSpPr>
          <p:nvPr>
            <p:ph type="pic" sz="quarter" idx="15"/>
          </p:nvPr>
        </p:nvSpPr>
        <p:spPr>
          <a:xfrm>
            <a:off x="857250" y="1685111"/>
            <a:ext cx="3349003" cy="2004979"/>
          </a:xfrm>
        </p:spPr>
        <p:txBody>
          <a:bodyPr/>
          <a:lstStyle>
            <a:lvl1pPr marL="0" indent="0">
              <a:buNone/>
              <a:defRPr>
                <a:latin typeface="Elevance Sans" pitchFamily="50" charset="0"/>
              </a:defRPr>
            </a:lvl1pPr>
          </a:lstStyle>
          <a:p>
            <a:endParaRPr lang="en-US" dirty="0"/>
          </a:p>
        </p:txBody>
      </p:sp>
      <p:sp>
        <p:nvSpPr>
          <p:cNvPr id="12" name="Picture Placeholder 3">
            <a:extLst>
              <a:ext uri="{FF2B5EF4-FFF2-40B4-BE49-F238E27FC236}">
                <a16:creationId xmlns:a16="http://schemas.microsoft.com/office/drawing/2014/main" id="{099BE04A-54D6-3906-4A6D-4CDABBF2EBEB}"/>
              </a:ext>
            </a:extLst>
          </p:cNvPr>
          <p:cNvSpPr>
            <a:spLocks noGrp="1"/>
          </p:cNvSpPr>
          <p:nvPr>
            <p:ph type="pic" sz="quarter" idx="16"/>
          </p:nvPr>
        </p:nvSpPr>
        <p:spPr>
          <a:xfrm>
            <a:off x="4407950" y="1684613"/>
            <a:ext cx="3375025" cy="2004979"/>
          </a:xfrm>
        </p:spPr>
        <p:txBody>
          <a:bodyPr/>
          <a:lstStyle>
            <a:lvl1pPr marL="0" indent="0">
              <a:buNone/>
              <a:defRPr>
                <a:latin typeface="Elevance Sans" pitchFamily="50" charset="0"/>
              </a:defRPr>
            </a:lvl1pPr>
          </a:lstStyle>
          <a:p>
            <a:endParaRPr lang="en-US" dirty="0"/>
          </a:p>
        </p:txBody>
      </p:sp>
      <p:sp>
        <p:nvSpPr>
          <p:cNvPr id="13" name="Picture Placeholder 3">
            <a:extLst>
              <a:ext uri="{FF2B5EF4-FFF2-40B4-BE49-F238E27FC236}">
                <a16:creationId xmlns:a16="http://schemas.microsoft.com/office/drawing/2014/main" id="{DB8CC5D3-C58D-F4B7-A200-088D6BF27331}"/>
              </a:ext>
            </a:extLst>
          </p:cNvPr>
          <p:cNvSpPr>
            <a:spLocks noGrp="1"/>
          </p:cNvSpPr>
          <p:nvPr>
            <p:ph type="pic" sz="quarter" idx="17"/>
          </p:nvPr>
        </p:nvSpPr>
        <p:spPr>
          <a:xfrm>
            <a:off x="7984672" y="1679297"/>
            <a:ext cx="3349003" cy="2004979"/>
          </a:xfrm>
        </p:spPr>
        <p:txBody>
          <a:bodyPr/>
          <a:lstStyle>
            <a:lvl1pPr marL="0" indent="0">
              <a:buNone/>
              <a:defRPr>
                <a:latin typeface="Elevance Sans" pitchFamily="50" charset="0"/>
              </a:defRPr>
            </a:lvl1pPr>
          </a:lstStyle>
          <a:p>
            <a:endParaRPr lang="en-US" dirty="0"/>
          </a:p>
        </p:txBody>
      </p:sp>
      <p:sp>
        <p:nvSpPr>
          <p:cNvPr id="14" name="Text Placeholder 11">
            <a:extLst>
              <a:ext uri="{FF2B5EF4-FFF2-40B4-BE49-F238E27FC236}">
                <a16:creationId xmlns:a16="http://schemas.microsoft.com/office/drawing/2014/main" id="{9C59CD8E-2F6C-3877-F92F-548EF42635F8}"/>
              </a:ext>
            </a:extLst>
          </p:cNvPr>
          <p:cNvSpPr>
            <a:spLocks noGrp="1"/>
          </p:cNvSpPr>
          <p:nvPr>
            <p:ph type="body" sz="quarter" idx="14"/>
          </p:nvPr>
        </p:nvSpPr>
        <p:spPr>
          <a:xfrm>
            <a:off x="838200"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A2F7ACF8-6535-F3BA-4AA1-AEBC76676ABD}"/>
              </a:ext>
            </a:extLst>
          </p:cNvPr>
          <p:cNvSpPr>
            <a:spLocks noGrp="1"/>
          </p:cNvSpPr>
          <p:nvPr>
            <p:ph type="body" sz="quarter" idx="18"/>
          </p:nvPr>
        </p:nvSpPr>
        <p:spPr>
          <a:xfrm>
            <a:off x="4411973"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a:extLst>
              <a:ext uri="{FF2B5EF4-FFF2-40B4-BE49-F238E27FC236}">
                <a16:creationId xmlns:a16="http://schemas.microsoft.com/office/drawing/2014/main" id="{7564726E-72CB-2AB2-1AE3-AF07061C3C14}"/>
              </a:ext>
            </a:extLst>
          </p:cNvPr>
          <p:cNvSpPr>
            <a:spLocks noGrp="1"/>
          </p:cNvSpPr>
          <p:nvPr>
            <p:ph type="body" sz="quarter" idx="19"/>
          </p:nvPr>
        </p:nvSpPr>
        <p:spPr>
          <a:xfrm>
            <a:off x="7985747"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5630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ndard Picture Three Column_light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775DBF-B461-F539-0ED2-FE14A0527A7E}"/>
              </a:ext>
            </a:extLst>
          </p:cNvPr>
          <p:cNvSpPr/>
          <p:nvPr userDrawn="1"/>
        </p:nvSpPr>
        <p:spPr>
          <a:xfrm>
            <a:off x="0" y="0"/>
            <a:ext cx="12192000" cy="1506417"/>
          </a:xfrm>
          <a:prstGeom prst="rect">
            <a:avLst/>
          </a:prstGeom>
          <a:solidFill>
            <a:srgbClr val="E0EDF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66D9CCE-32FE-085D-CECE-28B4B0296404}"/>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t>‹#›</a:t>
            </a:fld>
            <a:endParaRPr lang="en-US" dirty="0"/>
          </a:p>
        </p:txBody>
      </p:sp>
      <p:pic>
        <p:nvPicPr>
          <p:cNvPr id="5" name="Picture 4">
            <a:extLst>
              <a:ext uri="{FF2B5EF4-FFF2-40B4-BE49-F238E27FC236}">
                <a16:creationId xmlns:a16="http://schemas.microsoft.com/office/drawing/2014/main" id="{36B78CBA-805C-7674-5D1D-15EF3D625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6" name="Straight Connector 5">
            <a:extLst>
              <a:ext uri="{FF2B5EF4-FFF2-40B4-BE49-F238E27FC236}">
                <a16:creationId xmlns:a16="http://schemas.microsoft.com/office/drawing/2014/main" id="{8CE64E12-5A76-8A4E-9A2E-1EA6E7D2BB67}"/>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FE7A319-6042-F347-E6E0-50F4B428F4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171B86D2-AF80-A7AE-5000-2F5C379B99F9}"/>
              </a:ext>
            </a:extLst>
          </p:cNvPr>
          <p:cNvSpPr>
            <a:spLocks noGrp="1"/>
          </p:cNvSpPr>
          <p:nvPr>
            <p:ph type="title"/>
          </p:nvPr>
        </p:nvSpPr>
        <p:spPr>
          <a:xfrm>
            <a:off x="838200" y="578644"/>
            <a:ext cx="10515600" cy="757238"/>
          </a:xfrm>
        </p:spPr>
        <p:txBody>
          <a:bodyPr/>
          <a:lstStyle>
            <a:lvl1pPr>
              <a:defRPr>
                <a:solidFill>
                  <a:srgbClr val="173073"/>
                </a:solidFill>
                <a:latin typeface="Elevance Sans Medium" pitchFamily="50" charset="0"/>
              </a:defRPr>
            </a:lvl1pPr>
          </a:lstStyle>
          <a:p>
            <a:r>
              <a:rPr lang="en-US" dirty="0"/>
              <a:t>Click to edit Master title style</a:t>
            </a:r>
          </a:p>
        </p:txBody>
      </p:sp>
      <p:sp>
        <p:nvSpPr>
          <p:cNvPr id="11" name="Picture Placeholder 3">
            <a:extLst>
              <a:ext uri="{FF2B5EF4-FFF2-40B4-BE49-F238E27FC236}">
                <a16:creationId xmlns:a16="http://schemas.microsoft.com/office/drawing/2014/main" id="{3025CC55-EE7B-82E4-A182-17352AAB30BF}"/>
              </a:ext>
            </a:extLst>
          </p:cNvPr>
          <p:cNvSpPr>
            <a:spLocks noGrp="1"/>
          </p:cNvSpPr>
          <p:nvPr>
            <p:ph type="pic" sz="quarter" idx="15"/>
          </p:nvPr>
        </p:nvSpPr>
        <p:spPr>
          <a:xfrm>
            <a:off x="857250" y="1685111"/>
            <a:ext cx="3349003" cy="2004979"/>
          </a:xfrm>
        </p:spPr>
        <p:txBody>
          <a:bodyPr/>
          <a:lstStyle>
            <a:lvl1pPr marL="0" indent="0">
              <a:buNone/>
              <a:defRPr>
                <a:latin typeface="Elevance Sans" pitchFamily="50" charset="0"/>
              </a:defRPr>
            </a:lvl1pPr>
          </a:lstStyle>
          <a:p>
            <a:endParaRPr lang="en-US" dirty="0"/>
          </a:p>
        </p:txBody>
      </p:sp>
      <p:sp>
        <p:nvSpPr>
          <p:cNvPr id="12" name="Picture Placeholder 3">
            <a:extLst>
              <a:ext uri="{FF2B5EF4-FFF2-40B4-BE49-F238E27FC236}">
                <a16:creationId xmlns:a16="http://schemas.microsoft.com/office/drawing/2014/main" id="{4F2A0361-EE3A-D304-5EB6-242EEAE66B64}"/>
              </a:ext>
            </a:extLst>
          </p:cNvPr>
          <p:cNvSpPr>
            <a:spLocks noGrp="1"/>
          </p:cNvSpPr>
          <p:nvPr>
            <p:ph type="pic" sz="quarter" idx="16"/>
          </p:nvPr>
        </p:nvSpPr>
        <p:spPr>
          <a:xfrm>
            <a:off x="4407950" y="1684613"/>
            <a:ext cx="3375025" cy="2004979"/>
          </a:xfrm>
        </p:spPr>
        <p:txBody>
          <a:bodyPr/>
          <a:lstStyle>
            <a:lvl1pPr marL="0" indent="0">
              <a:buNone/>
              <a:defRPr>
                <a:latin typeface="Elevance Sans" pitchFamily="50" charset="0"/>
              </a:defRPr>
            </a:lvl1pPr>
          </a:lstStyle>
          <a:p>
            <a:endParaRPr lang="en-US" dirty="0"/>
          </a:p>
        </p:txBody>
      </p:sp>
      <p:sp>
        <p:nvSpPr>
          <p:cNvPr id="13" name="Picture Placeholder 3">
            <a:extLst>
              <a:ext uri="{FF2B5EF4-FFF2-40B4-BE49-F238E27FC236}">
                <a16:creationId xmlns:a16="http://schemas.microsoft.com/office/drawing/2014/main" id="{DBD2ACA0-B528-4EEA-463E-D9E3E846ED70}"/>
              </a:ext>
            </a:extLst>
          </p:cNvPr>
          <p:cNvSpPr>
            <a:spLocks noGrp="1"/>
          </p:cNvSpPr>
          <p:nvPr>
            <p:ph type="pic" sz="quarter" idx="17"/>
          </p:nvPr>
        </p:nvSpPr>
        <p:spPr>
          <a:xfrm>
            <a:off x="7984672" y="1679297"/>
            <a:ext cx="3349003" cy="2004979"/>
          </a:xfrm>
        </p:spPr>
        <p:txBody>
          <a:bodyPr/>
          <a:lstStyle>
            <a:lvl1pPr marL="0" indent="0">
              <a:buNone/>
              <a:defRPr>
                <a:latin typeface="Elevance Sans" pitchFamily="50" charset="0"/>
              </a:defRPr>
            </a:lvl1pPr>
          </a:lstStyle>
          <a:p>
            <a:endParaRPr lang="en-US" dirty="0"/>
          </a:p>
        </p:txBody>
      </p:sp>
      <p:sp>
        <p:nvSpPr>
          <p:cNvPr id="14" name="Text Placeholder 11">
            <a:extLst>
              <a:ext uri="{FF2B5EF4-FFF2-40B4-BE49-F238E27FC236}">
                <a16:creationId xmlns:a16="http://schemas.microsoft.com/office/drawing/2014/main" id="{A7AC9355-D873-5814-002A-BF00FD19149D}"/>
              </a:ext>
            </a:extLst>
          </p:cNvPr>
          <p:cNvSpPr>
            <a:spLocks noGrp="1"/>
          </p:cNvSpPr>
          <p:nvPr>
            <p:ph type="body" sz="quarter" idx="14"/>
          </p:nvPr>
        </p:nvSpPr>
        <p:spPr>
          <a:xfrm>
            <a:off x="838200"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1">
            <a:extLst>
              <a:ext uri="{FF2B5EF4-FFF2-40B4-BE49-F238E27FC236}">
                <a16:creationId xmlns:a16="http://schemas.microsoft.com/office/drawing/2014/main" id="{22DD38C9-5CEC-762F-5580-D1880E72ED88}"/>
              </a:ext>
            </a:extLst>
          </p:cNvPr>
          <p:cNvSpPr>
            <a:spLocks noGrp="1"/>
          </p:cNvSpPr>
          <p:nvPr>
            <p:ph type="body" sz="quarter" idx="18"/>
          </p:nvPr>
        </p:nvSpPr>
        <p:spPr>
          <a:xfrm>
            <a:off x="4411973"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a:extLst>
              <a:ext uri="{FF2B5EF4-FFF2-40B4-BE49-F238E27FC236}">
                <a16:creationId xmlns:a16="http://schemas.microsoft.com/office/drawing/2014/main" id="{8ACA0AB7-FD77-5005-8DBC-1E77756B2EAF}"/>
              </a:ext>
            </a:extLst>
          </p:cNvPr>
          <p:cNvSpPr>
            <a:spLocks noGrp="1"/>
          </p:cNvSpPr>
          <p:nvPr>
            <p:ph type="body" sz="quarter" idx="19"/>
          </p:nvPr>
        </p:nvSpPr>
        <p:spPr>
          <a:xfrm>
            <a:off x="7985747" y="3822060"/>
            <a:ext cx="3368053" cy="234189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3729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cial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18CD75E8-CADD-930C-2377-CBE09A174991}"/>
              </a:ext>
            </a:extLst>
          </p:cNvPr>
          <p:cNvSpPr txBox="1">
            <a:spLocks/>
          </p:cNvSpPr>
          <p:nvPr userDrawn="1"/>
        </p:nvSpPr>
        <p:spPr>
          <a:xfrm>
            <a:off x="11353800" y="6263047"/>
            <a:ext cx="49023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FBC9C7-597B-406F-8BB0-3311A7BD77B0}" type="slidenum">
              <a:rPr lang="en-US" smtClean="0"/>
              <a:pPr/>
              <a:t>‹#›</a:t>
            </a:fld>
            <a:endParaRPr lang="en-US" dirty="0"/>
          </a:p>
        </p:txBody>
      </p:sp>
      <p:pic>
        <p:nvPicPr>
          <p:cNvPr id="9" name="Picture 8">
            <a:extLst>
              <a:ext uri="{FF2B5EF4-FFF2-40B4-BE49-F238E27FC236}">
                <a16:creationId xmlns:a16="http://schemas.microsoft.com/office/drawing/2014/main" id="{E26BD023-176F-059C-062C-316A636D20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10" name="Straight Connector 9">
            <a:extLst>
              <a:ext uri="{FF2B5EF4-FFF2-40B4-BE49-F238E27FC236}">
                <a16:creationId xmlns:a16="http://schemas.microsoft.com/office/drawing/2014/main" id="{28505C09-8D85-F4EB-8AA4-9B1994FB4218}"/>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D392F8-BC7A-6CEC-CDC1-06065B5892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2" name="Title 1">
            <a:extLst>
              <a:ext uri="{FF2B5EF4-FFF2-40B4-BE49-F238E27FC236}">
                <a16:creationId xmlns:a16="http://schemas.microsoft.com/office/drawing/2014/main" id="{CD123984-88A1-9AF9-28B0-BC61F4929243}"/>
              </a:ext>
            </a:extLst>
          </p:cNvPr>
          <p:cNvSpPr>
            <a:spLocks noGrp="1"/>
          </p:cNvSpPr>
          <p:nvPr>
            <p:ph type="title"/>
          </p:nvPr>
        </p:nvSpPr>
        <p:spPr>
          <a:xfrm>
            <a:off x="9379125" y="832638"/>
            <a:ext cx="2358762" cy="1325563"/>
          </a:xfrm>
        </p:spPr>
        <p:txBody>
          <a:bodyPr>
            <a:normAutofit/>
          </a:bodyPr>
          <a:lstStyle>
            <a:lvl1pPr>
              <a:defRPr sz="2800">
                <a:solidFill>
                  <a:schemeClr val="bg1"/>
                </a:solidFill>
                <a:latin typeface="Elevance Sans Medium" pitchFamily="50" charset="0"/>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415160D5-6880-1AFC-45B9-6099B2F3F07E}"/>
              </a:ext>
            </a:extLst>
          </p:cNvPr>
          <p:cNvCxnSpPr>
            <a:cxnSpLocks/>
          </p:cNvCxnSpPr>
          <p:nvPr userDrawn="1"/>
        </p:nvCxnSpPr>
        <p:spPr>
          <a:xfrm>
            <a:off x="4488405" y="5074617"/>
            <a:ext cx="0" cy="860690"/>
          </a:xfrm>
          <a:prstGeom prst="line">
            <a:avLst/>
          </a:prstGeom>
          <a:noFill/>
          <a:ln w="12700" cap="flat" cmpd="sng" algn="ctr">
            <a:solidFill>
              <a:srgbClr val="1896D4"/>
            </a:solidFill>
            <a:prstDash val="solid"/>
            <a:miter lim="800000"/>
          </a:ln>
          <a:effectLst/>
        </p:spPr>
      </p:cxnSp>
      <p:cxnSp>
        <p:nvCxnSpPr>
          <p:cNvPr id="15" name="Straight Connector 14">
            <a:extLst>
              <a:ext uri="{FF2B5EF4-FFF2-40B4-BE49-F238E27FC236}">
                <a16:creationId xmlns:a16="http://schemas.microsoft.com/office/drawing/2014/main" id="{0C78182E-0C0B-0459-107B-EE584ED20D7D}"/>
              </a:ext>
            </a:extLst>
          </p:cNvPr>
          <p:cNvCxnSpPr>
            <a:cxnSpLocks/>
          </p:cNvCxnSpPr>
          <p:nvPr userDrawn="1"/>
        </p:nvCxnSpPr>
        <p:spPr>
          <a:xfrm>
            <a:off x="7801844" y="5074617"/>
            <a:ext cx="0" cy="860690"/>
          </a:xfrm>
          <a:prstGeom prst="line">
            <a:avLst/>
          </a:prstGeom>
          <a:noFill/>
          <a:ln w="12700" cap="flat" cmpd="sng" algn="ctr">
            <a:solidFill>
              <a:srgbClr val="1896D4"/>
            </a:solidFill>
            <a:prstDash val="solid"/>
            <a:miter lim="800000"/>
          </a:ln>
          <a:effectLst/>
        </p:spPr>
      </p:cxnSp>
    </p:spTree>
    <p:extLst>
      <p:ext uri="{BB962C8B-B14F-4D97-AF65-F5344CB8AC3E}">
        <p14:creationId xmlns:p14="http://schemas.microsoft.com/office/powerpoint/2010/main" val="532674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day's Presente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67BA-8460-71A2-BA08-75208962C788}"/>
              </a:ext>
            </a:extLst>
          </p:cNvPr>
          <p:cNvSpPr>
            <a:spLocks noGrp="1"/>
          </p:cNvSpPr>
          <p:nvPr>
            <p:ph type="title"/>
          </p:nvPr>
        </p:nvSpPr>
        <p:spPr>
          <a:xfrm>
            <a:off x="838200" y="511630"/>
            <a:ext cx="10515600" cy="1325563"/>
          </a:xfrm>
        </p:spPr>
        <p:txBody>
          <a:bodyPr>
            <a:normAutofit/>
          </a:bodyPr>
          <a:lstStyle>
            <a:lvl1pPr>
              <a:defRPr sz="5400">
                <a:solidFill>
                  <a:schemeClr val="bg1"/>
                </a:solidFill>
                <a:latin typeface="Elevance Sans Medium" pitchFamily="50" charset="0"/>
              </a:defRPr>
            </a:lvl1pPr>
          </a:lstStyle>
          <a:p>
            <a:r>
              <a:rPr lang="en-US" dirty="0"/>
              <a:t>Click to edit Master title style</a:t>
            </a:r>
          </a:p>
        </p:txBody>
      </p:sp>
      <p:sp>
        <p:nvSpPr>
          <p:cNvPr id="20" name="Picture Placeholder 19">
            <a:extLst>
              <a:ext uri="{FF2B5EF4-FFF2-40B4-BE49-F238E27FC236}">
                <a16:creationId xmlns:a16="http://schemas.microsoft.com/office/drawing/2014/main" id="{F271DF6D-483E-BC2C-5259-F97FA6EA2406}"/>
              </a:ext>
            </a:extLst>
          </p:cNvPr>
          <p:cNvSpPr>
            <a:spLocks noGrp="1"/>
          </p:cNvSpPr>
          <p:nvPr>
            <p:ph type="pic" sz="quarter" idx="10"/>
          </p:nvPr>
        </p:nvSpPr>
        <p:spPr>
          <a:xfrm>
            <a:off x="4125481" y="2453001"/>
            <a:ext cx="1348657" cy="1355591"/>
          </a:xfrm>
          <a:prstGeom prst="ellipse">
            <a:avLst/>
          </a:prstGeom>
          <a:ln w="19050">
            <a:solidFill>
              <a:schemeClr val="bg1"/>
            </a:solidFill>
          </a:ln>
        </p:spPr>
        <p:txBody>
          <a:bodyPr>
            <a:normAutofit/>
          </a:bodyPr>
          <a:lstStyle>
            <a:lvl1pPr>
              <a:defRPr sz="1400"/>
            </a:lvl1pPr>
          </a:lstStyle>
          <a:p>
            <a:endParaRPr lang="en-US" dirty="0"/>
          </a:p>
        </p:txBody>
      </p:sp>
      <p:sp>
        <p:nvSpPr>
          <p:cNvPr id="24" name="Text Placeholder 23">
            <a:extLst>
              <a:ext uri="{FF2B5EF4-FFF2-40B4-BE49-F238E27FC236}">
                <a16:creationId xmlns:a16="http://schemas.microsoft.com/office/drawing/2014/main" id="{DF93C9EC-69C5-7FC6-479B-A155B1030B02}"/>
              </a:ext>
            </a:extLst>
          </p:cNvPr>
          <p:cNvSpPr>
            <a:spLocks noGrp="1"/>
          </p:cNvSpPr>
          <p:nvPr>
            <p:ph type="body" sz="quarter" idx="11" hasCustomPrompt="1"/>
          </p:nvPr>
        </p:nvSpPr>
        <p:spPr>
          <a:xfrm>
            <a:off x="1859768" y="2377755"/>
            <a:ext cx="2252662" cy="639763"/>
          </a:xfrm>
        </p:spPr>
        <p:txBody>
          <a:bodyPr>
            <a:normAutofit/>
          </a:bodyPr>
          <a:lstStyle>
            <a:lvl1pPr marL="0" indent="0">
              <a:spcBef>
                <a:spcPts val="200"/>
              </a:spcBef>
              <a:buNone/>
              <a:defRPr sz="2000">
                <a:solidFill>
                  <a:schemeClr val="bg1"/>
                </a:solidFill>
                <a:latin typeface="Elevance Sans Medium" pitchFamily="50" charset="0"/>
              </a:defRPr>
            </a:lvl1pPr>
          </a:lstStyle>
          <a:p>
            <a:pPr lvl="0"/>
            <a:r>
              <a:rPr lang="en-US" dirty="0"/>
              <a:t>First Name</a:t>
            </a:r>
          </a:p>
          <a:p>
            <a:pPr lvl="0"/>
            <a:r>
              <a:rPr lang="en-US" dirty="0"/>
              <a:t>Last Name</a:t>
            </a:r>
          </a:p>
        </p:txBody>
      </p:sp>
      <p:sp>
        <p:nvSpPr>
          <p:cNvPr id="26" name="Text Placeholder 25">
            <a:extLst>
              <a:ext uri="{FF2B5EF4-FFF2-40B4-BE49-F238E27FC236}">
                <a16:creationId xmlns:a16="http://schemas.microsoft.com/office/drawing/2014/main" id="{E7E997BA-99FC-49B8-E282-8CF249DD20AE}"/>
              </a:ext>
            </a:extLst>
          </p:cNvPr>
          <p:cNvSpPr>
            <a:spLocks noGrp="1"/>
          </p:cNvSpPr>
          <p:nvPr>
            <p:ph type="body" sz="quarter" idx="12" hasCustomPrompt="1"/>
          </p:nvPr>
        </p:nvSpPr>
        <p:spPr>
          <a:xfrm>
            <a:off x="1859768" y="3202310"/>
            <a:ext cx="2252662" cy="286500"/>
          </a:xfrm>
        </p:spPr>
        <p:txBody>
          <a:bodyPr/>
          <a:lstStyle>
            <a:lvl1pPr marL="0" indent="0">
              <a:buNone/>
              <a:defRPr sz="1400">
                <a:solidFill>
                  <a:schemeClr val="bg1"/>
                </a:solidFill>
                <a:latin typeface="Elevance Sans Medium" pitchFamily="50" charset="0"/>
              </a:defRPr>
            </a:lvl1pPr>
          </a:lstStyle>
          <a:p>
            <a:pPr lvl="0"/>
            <a:r>
              <a:rPr lang="en-US" dirty="0"/>
              <a:t>Role</a:t>
            </a:r>
          </a:p>
        </p:txBody>
      </p:sp>
      <p:sp>
        <p:nvSpPr>
          <p:cNvPr id="29" name="Picture Placeholder 19">
            <a:extLst>
              <a:ext uri="{FF2B5EF4-FFF2-40B4-BE49-F238E27FC236}">
                <a16:creationId xmlns:a16="http://schemas.microsoft.com/office/drawing/2014/main" id="{58C1B34D-A491-A1B3-17E7-7A6854D12F44}"/>
              </a:ext>
            </a:extLst>
          </p:cNvPr>
          <p:cNvSpPr>
            <a:spLocks noGrp="1"/>
          </p:cNvSpPr>
          <p:nvPr>
            <p:ph type="pic" sz="quarter" idx="13"/>
          </p:nvPr>
        </p:nvSpPr>
        <p:spPr>
          <a:xfrm>
            <a:off x="8983577" y="2453001"/>
            <a:ext cx="1348657" cy="1355591"/>
          </a:xfrm>
          <a:prstGeom prst="ellipse">
            <a:avLst/>
          </a:prstGeom>
          <a:ln w="19050">
            <a:solidFill>
              <a:schemeClr val="bg1"/>
            </a:solidFill>
          </a:ln>
        </p:spPr>
        <p:txBody>
          <a:bodyPr>
            <a:normAutofit/>
          </a:bodyPr>
          <a:lstStyle>
            <a:lvl1pPr>
              <a:defRPr sz="1400"/>
            </a:lvl1pPr>
          </a:lstStyle>
          <a:p>
            <a:endParaRPr lang="en-US" dirty="0"/>
          </a:p>
        </p:txBody>
      </p:sp>
      <p:sp>
        <p:nvSpPr>
          <p:cNvPr id="30" name="Text Placeholder 23">
            <a:extLst>
              <a:ext uri="{FF2B5EF4-FFF2-40B4-BE49-F238E27FC236}">
                <a16:creationId xmlns:a16="http://schemas.microsoft.com/office/drawing/2014/main" id="{1D4C1684-0C64-5E8B-518D-0659080ACE97}"/>
              </a:ext>
            </a:extLst>
          </p:cNvPr>
          <p:cNvSpPr>
            <a:spLocks noGrp="1"/>
          </p:cNvSpPr>
          <p:nvPr>
            <p:ph type="body" sz="quarter" idx="14" hasCustomPrompt="1"/>
          </p:nvPr>
        </p:nvSpPr>
        <p:spPr>
          <a:xfrm>
            <a:off x="6717864" y="2377755"/>
            <a:ext cx="2252662" cy="639763"/>
          </a:xfrm>
        </p:spPr>
        <p:txBody>
          <a:bodyPr>
            <a:normAutofit/>
          </a:bodyPr>
          <a:lstStyle>
            <a:lvl1pPr marL="0" indent="0">
              <a:spcBef>
                <a:spcPts val="200"/>
              </a:spcBef>
              <a:buNone/>
              <a:defRPr sz="2000">
                <a:solidFill>
                  <a:schemeClr val="bg1"/>
                </a:solidFill>
                <a:latin typeface="Elevance Sans Medium" pitchFamily="50" charset="0"/>
              </a:defRPr>
            </a:lvl1pPr>
          </a:lstStyle>
          <a:p>
            <a:pPr lvl="0"/>
            <a:r>
              <a:rPr lang="en-US" dirty="0"/>
              <a:t>First Name</a:t>
            </a:r>
          </a:p>
          <a:p>
            <a:pPr lvl="0"/>
            <a:r>
              <a:rPr lang="en-US" dirty="0"/>
              <a:t>Last Name</a:t>
            </a:r>
          </a:p>
        </p:txBody>
      </p:sp>
      <p:sp>
        <p:nvSpPr>
          <p:cNvPr id="31" name="Text Placeholder 25">
            <a:extLst>
              <a:ext uri="{FF2B5EF4-FFF2-40B4-BE49-F238E27FC236}">
                <a16:creationId xmlns:a16="http://schemas.microsoft.com/office/drawing/2014/main" id="{C3E97D2B-54C7-6927-2358-6041EA91B508}"/>
              </a:ext>
            </a:extLst>
          </p:cNvPr>
          <p:cNvSpPr>
            <a:spLocks noGrp="1"/>
          </p:cNvSpPr>
          <p:nvPr>
            <p:ph type="body" sz="quarter" idx="15" hasCustomPrompt="1"/>
          </p:nvPr>
        </p:nvSpPr>
        <p:spPr>
          <a:xfrm>
            <a:off x="6717864" y="3202310"/>
            <a:ext cx="2252662" cy="286500"/>
          </a:xfrm>
        </p:spPr>
        <p:txBody>
          <a:bodyPr/>
          <a:lstStyle>
            <a:lvl1pPr marL="0" indent="0">
              <a:buNone/>
              <a:defRPr sz="1400">
                <a:solidFill>
                  <a:schemeClr val="bg1"/>
                </a:solidFill>
                <a:latin typeface="Elevance Sans Medium" pitchFamily="50" charset="0"/>
              </a:defRPr>
            </a:lvl1pPr>
          </a:lstStyle>
          <a:p>
            <a:pPr lvl="0"/>
            <a:r>
              <a:rPr lang="en-US" dirty="0"/>
              <a:t>Role</a:t>
            </a:r>
          </a:p>
        </p:txBody>
      </p:sp>
      <p:sp>
        <p:nvSpPr>
          <p:cNvPr id="33" name="Picture Placeholder 19">
            <a:extLst>
              <a:ext uri="{FF2B5EF4-FFF2-40B4-BE49-F238E27FC236}">
                <a16:creationId xmlns:a16="http://schemas.microsoft.com/office/drawing/2014/main" id="{1AF1EEB8-6AA1-7E3C-C286-87C09D17CC3B}"/>
              </a:ext>
            </a:extLst>
          </p:cNvPr>
          <p:cNvSpPr>
            <a:spLocks noGrp="1"/>
          </p:cNvSpPr>
          <p:nvPr>
            <p:ph type="pic" sz="quarter" idx="16"/>
          </p:nvPr>
        </p:nvSpPr>
        <p:spPr>
          <a:xfrm>
            <a:off x="4112430" y="4432539"/>
            <a:ext cx="1348657" cy="1355591"/>
          </a:xfrm>
          <a:prstGeom prst="ellipse">
            <a:avLst/>
          </a:prstGeom>
          <a:ln w="19050">
            <a:solidFill>
              <a:schemeClr val="bg1"/>
            </a:solidFill>
          </a:ln>
        </p:spPr>
        <p:txBody>
          <a:bodyPr>
            <a:normAutofit/>
          </a:bodyPr>
          <a:lstStyle>
            <a:lvl1pPr>
              <a:defRPr sz="1400"/>
            </a:lvl1pPr>
          </a:lstStyle>
          <a:p>
            <a:endParaRPr lang="en-US" dirty="0"/>
          </a:p>
        </p:txBody>
      </p:sp>
      <p:sp>
        <p:nvSpPr>
          <p:cNvPr id="34" name="Text Placeholder 23">
            <a:extLst>
              <a:ext uri="{FF2B5EF4-FFF2-40B4-BE49-F238E27FC236}">
                <a16:creationId xmlns:a16="http://schemas.microsoft.com/office/drawing/2014/main" id="{9D16C20B-E8F5-06B3-A438-C904E8E315D2}"/>
              </a:ext>
            </a:extLst>
          </p:cNvPr>
          <p:cNvSpPr>
            <a:spLocks noGrp="1"/>
          </p:cNvSpPr>
          <p:nvPr>
            <p:ph type="body" sz="quarter" idx="17" hasCustomPrompt="1"/>
          </p:nvPr>
        </p:nvSpPr>
        <p:spPr>
          <a:xfrm>
            <a:off x="1846717" y="4357293"/>
            <a:ext cx="2252662" cy="639763"/>
          </a:xfrm>
        </p:spPr>
        <p:txBody>
          <a:bodyPr>
            <a:normAutofit/>
          </a:bodyPr>
          <a:lstStyle>
            <a:lvl1pPr marL="0" indent="0">
              <a:spcBef>
                <a:spcPts val="200"/>
              </a:spcBef>
              <a:buNone/>
              <a:defRPr sz="2000">
                <a:solidFill>
                  <a:schemeClr val="bg1"/>
                </a:solidFill>
                <a:latin typeface="Elevance Sans Medium" pitchFamily="50" charset="0"/>
              </a:defRPr>
            </a:lvl1pPr>
          </a:lstStyle>
          <a:p>
            <a:pPr lvl="0"/>
            <a:r>
              <a:rPr lang="en-US" dirty="0"/>
              <a:t>First Name</a:t>
            </a:r>
          </a:p>
          <a:p>
            <a:pPr lvl="0"/>
            <a:r>
              <a:rPr lang="en-US" dirty="0"/>
              <a:t>Last Name</a:t>
            </a:r>
          </a:p>
        </p:txBody>
      </p:sp>
      <p:sp>
        <p:nvSpPr>
          <p:cNvPr id="35" name="Text Placeholder 25">
            <a:extLst>
              <a:ext uri="{FF2B5EF4-FFF2-40B4-BE49-F238E27FC236}">
                <a16:creationId xmlns:a16="http://schemas.microsoft.com/office/drawing/2014/main" id="{89363328-0BA7-9674-FE87-2B9C9EF27C51}"/>
              </a:ext>
            </a:extLst>
          </p:cNvPr>
          <p:cNvSpPr>
            <a:spLocks noGrp="1"/>
          </p:cNvSpPr>
          <p:nvPr>
            <p:ph type="body" sz="quarter" idx="18" hasCustomPrompt="1"/>
          </p:nvPr>
        </p:nvSpPr>
        <p:spPr>
          <a:xfrm>
            <a:off x="1846717" y="5181848"/>
            <a:ext cx="2252662" cy="286500"/>
          </a:xfrm>
        </p:spPr>
        <p:txBody>
          <a:bodyPr/>
          <a:lstStyle>
            <a:lvl1pPr marL="0" indent="0">
              <a:buNone/>
              <a:defRPr sz="1400">
                <a:solidFill>
                  <a:schemeClr val="bg1"/>
                </a:solidFill>
                <a:latin typeface="Elevance Sans Medium" pitchFamily="50" charset="0"/>
              </a:defRPr>
            </a:lvl1pPr>
          </a:lstStyle>
          <a:p>
            <a:pPr lvl="0"/>
            <a:r>
              <a:rPr lang="en-US" dirty="0"/>
              <a:t>Role</a:t>
            </a:r>
          </a:p>
        </p:txBody>
      </p:sp>
      <p:sp>
        <p:nvSpPr>
          <p:cNvPr id="37" name="Picture Placeholder 19">
            <a:extLst>
              <a:ext uri="{FF2B5EF4-FFF2-40B4-BE49-F238E27FC236}">
                <a16:creationId xmlns:a16="http://schemas.microsoft.com/office/drawing/2014/main" id="{52E70FEF-B319-B48B-ACC0-2965FECAF631}"/>
              </a:ext>
            </a:extLst>
          </p:cNvPr>
          <p:cNvSpPr>
            <a:spLocks noGrp="1"/>
          </p:cNvSpPr>
          <p:nvPr>
            <p:ph type="pic" sz="quarter" idx="19"/>
          </p:nvPr>
        </p:nvSpPr>
        <p:spPr>
          <a:xfrm>
            <a:off x="8970526" y="4432539"/>
            <a:ext cx="1348657" cy="1355591"/>
          </a:xfrm>
          <a:prstGeom prst="ellipse">
            <a:avLst/>
          </a:prstGeom>
          <a:ln w="19050">
            <a:solidFill>
              <a:schemeClr val="bg1"/>
            </a:solidFill>
          </a:ln>
        </p:spPr>
        <p:txBody>
          <a:bodyPr>
            <a:normAutofit/>
          </a:bodyPr>
          <a:lstStyle>
            <a:lvl1pPr>
              <a:defRPr sz="1400"/>
            </a:lvl1pPr>
          </a:lstStyle>
          <a:p>
            <a:endParaRPr lang="en-US" dirty="0"/>
          </a:p>
        </p:txBody>
      </p:sp>
      <p:sp>
        <p:nvSpPr>
          <p:cNvPr id="38" name="Text Placeholder 23">
            <a:extLst>
              <a:ext uri="{FF2B5EF4-FFF2-40B4-BE49-F238E27FC236}">
                <a16:creationId xmlns:a16="http://schemas.microsoft.com/office/drawing/2014/main" id="{8020AC79-EDEE-301C-1457-6A6AE5E002F4}"/>
              </a:ext>
            </a:extLst>
          </p:cNvPr>
          <p:cNvSpPr>
            <a:spLocks noGrp="1"/>
          </p:cNvSpPr>
          <p:nvPr>
            <p:ph type="body" sz="quarter" idx="20" hasCustomPrompt="1"/>
          </p:nvPr>
        </p:nvSpPr>
        <p:spPr>
          <a:xfrm>
            <a:off x="6704813" y="4357293"/>
            <a:ext cx="2252662" cy="639763"/>
          </a:xfrm>
        </p:spPr>
        <p:txBody>
          <a:bodyPr>
            <a:normAutofit/>
          </a:bodyPr>
          <a:lstStyle>
            <a:lvl1pPr marL="0" indent="0">
              <a:spcBef>
                <a:spcPts val="200"/>
              </a:spcBef>
              <a:buNone/>
              <a:defRPr sz="2000">
                <a:solidFill>
                  <a:schemeClr val="bg1"/>
                </a:solidFill>
                <a:latin typeface="Elevance Sans Medium" pitchFamily="50" charset="0"/>
              </a:defRPr>
            </a:lvl1pPr>
          </a:lstStyle>
          <a:p>
            <a:pPr lvl="0"/>
            <a:r>
              <a:rPr lang="en-US" dirty="0"/>
              <a:t>First Name</a:t>
            </a:r>
          </a:p>
          <a:p>
            <a:pPr lvl="0"/>
            <a:r>
              <a:rPr lang="en-US" dirty="0"/>
              <a:t>Last Name</a:t>
            </a:r>
          </a:p>
        </p:txBody>
      </p:sp>
      <p:sp>
        <p:nvSpPr>
          <p:cNvPr id="39" name="Text Placeholder 25">
            <a:extLst>
              <a:ext uri="{FF2B5EF4-FFF2-40B4-BE49-F238E27FC236}">
                <a16:creationId xmlns:a16="http://schemas.microsoft.com/office/drawing/2014/main" id="{6957D778-DCE8-481A-9B6F-7F98F357D650}"/>
              </a:ext>
            </a:extLst>
          </p:cNvPr>
          <p:cNvSpPr>
            <a:spLocks noGrp="1"/>
          </p:cNvSpPr>
          <p:nvPr>
            <p:ph type="body" sz="quarter" idx="21" hasCustomPrompt="1"/>
          </p:nvPr>
        </p:nvSpPr>
        <p:spPr>
          <a:xfrm>
            <a:off x="6704813" y="5181848"/>
            <a:ext cx="2252662" cy="286500"/>
          </a:xfrm>
        </p:spPr>
        <p:txBody>
          <a:bodyPr/>
          <a:lstStyle>
            <a:lvl1pPr marL="0" indent="0">
              <a:buNone/>
              <a:defRPr sz="1400">
                <a:solidFill>
                  <a:schemeClr val="bg1"/>
                </a:solidFill>
                <a:latin typeface="Elevance Sans Medium" pitchFamily="50" charset="0"/>
              </a:defRPr>
            </a:lvl1pPr>
          </a:lstStyle>
          <a:p>
            <a:pPr lvl="0"/>
            <a:r>
              <a:rPr lang="en-US" dirty="0"/>
              <a:t>Role</a:t>
            </a:r>
          </a:p>
        </p:txBody>
      </p:sp>
    </p:spTree>
    <p:extLst>
      <p:ext uri="{BB962C8B-B14F-4D97-AF65-F5344CB8AC3E}">
        <p14:creationId xmlns:p14="http://schemas.microsoft.com/office/powerpoint/2010/main" val="674435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d Us Online">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18CD75E8-CADD-930C-2377-CBE09A174991}"/>
              </a:ext>
            </a:extLst>
          </p:cNvPr>
          <p:cNvSpPr txBox="1">
            <a:spLocks/>
          </p:cNvSpPr>
          <p:nvPr userDrawn="1"/>
        </p:nvSpPr>
        <p:spPr>
          <a:xfrm>
            <a:off x="11353800" y="6263047"/>
            <a:ext cx="49023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FBC9C7-597B-406F-8BB0-3311A7BD77B0}" type="slidenum">
              <a:rPr lang="en-US" smtClean="0"/>
              <a:pPr/>
              <a:t>‹#›</a:t>
            </a:fld>
            <a:endParaRPr lang="en-US" dirty="0"/>
          </a:p>
        </p:txBody>
      </p:sp>
      <p:pic>
        <p:nvPicPr>
          <p:cNvPr id="9" name="Picture 8">
            <a:extLst>
              <a:ext uri="{FF2B5EF4-FFF2-40B4-BE49-F238E27FC236}">
                <a16:creationId xmlns:a16="http://schemas.microsoft.com/office/drawing/2014/main" id="{E26BD023-176F-059C-062C-316A636D20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10" name="Straight Connector 9">
            <a:extLst>
              <a:ext uri="{FF2B5EF4-FFF2-40B4-BE49-F238E27FC236}">
                <a16:creationId xmlns:a16="http://schemas.microsoft.com/office/drawing/2014/main" id="{28505C09-8D85-F4EB-8AA4-9B1994FB4218}"/>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D392F8-BC7A-6CEC-CDC1-06065B5892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cxnSp>
        <p:nvCxnSpPr>
          <p:cNvPr id="3" name="Straight Connector 2">
            <a:extLst>
              <a:ext uri="{FF2B5EF4-FFF2-40B4-BE49-F238E27FC236}">
                <a16:creationId xmlns:a16="http://schemas.microsoft.com/office/drawing/2014/main" id="{85E4FD5A-1022-F289-1390-AD0DA106ED56}"/>
              </a:ext>
            </a:extLst>
          </p:cNvPr>
          <p:cNvCxnSpPr/>
          <p:nvPr userDrawn="1"/>
        </p:nvCxnSpPr>
        <p:spPr>
          <a:xfrm>
            <a:off x="5875144" y="4808622"/>
            <a:ext cx="0" cy="1580857"/>
          </a:xfrm>
          <a:prstGeom prst="line">
            <a:avLst/>
          </a:prstGeom>
          <a:noFill/>
          <a:ln w="12700" cap="flat" cmpd="sng" algn="ctr">
            <a:solidFill>
              <a:srgbClr val="1896D4"/>
            </a:solidFill>
            <a:prstDash val="solid"/>
            <a:miter lim="800000"/>
          </a:ln>
          <a:effectLst/>
        </p:spPr>
      </p:cxnSp>
      <p:pic>
        <p:nvPicPr>
          <p:cNvPr id="7" name="Picture 6">
            <a:extLst>
              <a:ext uri="{FF2B5EF4-FFF2-40B4-BE49-F238E27FC236}">
                <a16:creationId xmlns:a16="http://schemas.microsoft.com/office/drawing/2014/main" id="{C9F4B80F-FF8E-7DDC-ED47-6DD063EE945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31750"/>
            <a:ext cx="12192000" cy="4470400"/>
          </a:xfrm>
          <a:prstGeom prst="rect">
            <a:avLst/>
          </a:prstGeom>
        </p:spPr>
      </p:pic>
      <p:sp>
        <p:nvSpPr>
          <p:cNvPr id="2" name="Title 1">
            <a:extLst>
              <a:ext uri="{FF2B5EF4-FFF2-40B4-BE49-F238E27FC236}">
                <a16:creationId xmlns:a16="http://schemas.microsoft.com/office/drawing/2014/main" id="{2D17050C-F2CE-995E-6FBF-3A918D5EA17D}"/>
              </a:ext>
            </a:extLst>
          </p:cNvPr>
          <p:cNvSpPr>
            <a:spLocks noGrp="1"/>
          </p:cNvSpPr>
          <p:nvPr>
            <p:ph type="title"/>
          </p:nvPr>
        </p:nvSpPr>
        <p:spPr>
          <a:xfrm>
            <a:off x="426543" y="310124"/>
            <a:ext cx="2451100" cy="1325563"/>
          </a:xfrm>
        </p:spPr>
        <p:txBody>
          <a:bodyPr>
            <a:normAutofit/>
          </a:bodyPr>
          <a:lstStyle>
            <a:lvl1pPr>
              <a:defRPr sz="2800">
                <a:solidFill>
                  <a:schemeClr val="bg1"/>
                </a:solidFill>
                <a:latin typeface="Elevance Sans Medium" pitchFamily="50" charset="0"/>
              </a:defRPr>
            </a:lvl1pPr>
          </a:lstStyle>
          <a:p>
            <a:r>
              <a:rPr lang="en-US" dirty="0"/>
              <a:t>Click to edit Master title style</a:t>
            </a:r>
          </a:p>
        </p:txBody>
      </p:sp>
    </p:spTree>
    <p:extLst>
      <p:ext uri="{BB962C8B-B14F-4D97-AF65-F5344CB8AC3E}">
        <p14:creationId xmlns:p14="http://schemas.microsoft.com/office/powerpoint/2010/main" val="2794536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D35C7-7A1F-612C-DE02-DA7EB9BF6EFD}"/>
              </a:ext>
            </a:extLst>
          </p:cNvPr>
          <p:cNvSpPr>
            <a:spLocks noGrp="1"/>
          </p:cNvSpPr>
          <p:nvPr>
            <p:ph type="title"/>
          </p:nvPr>
        </p:nvSpPr>
        <p:spPr>
          <a:xfrm>
            <a:off x="307857" y="4670465"/>
            <a:ext cx="2685374" cy="1325563"/>
          </a:xfrm>
        </p:spPr>
        <p:txBody>
          <a:bodyPr>
            <a:normAutofit/>
          </a:bodyPr>
          <a:lstStyle>
            <a:lvl1pPr algn="ctr">
              <a:defRPr sz="3200">
                <a:solidFill>
                  <a:srgbClr val="1160B0"/>
                </a:solidFill>
                <a:latin typeface="Elevance Sans Medium"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BF0D64AF-E948-F2B2-9184-C6FDECC759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00" b="17238"/>
          <a:stretch/>
        </p:blipFill>
        <p:spPr>
          <a:xfrm>
            <a:off x="0" y="0"/>
            <a:ext cx="12192000" cy="4370832"/>
          </a:xfrm>
          <a:prstGeom prst="rect">
            <a:avLst/>
          </a:prstGeom>
        </p:spPr>
      </p:pic>
      <p:cxnSp>
        <p:nvCxnSpPr>
          <p:cNvPr id="5" name="Straight Connector 4">
            <a:extLst>
              <a:ext uri="{FF2B5EF4-FFF2-40B4-BE49-F238E27FC236}">
                <a16:creationId xmlns:a16="http://schemas.microsoft.com/office/drawing/2014/main" id="{A2AF1005-23F8-9C82-B4D5-CAC7C10B556D}"/>
              </a:ext>
            </a:extLst>
          </p:cNvPr>
          <p:cNvCxnSpPr/>
          <p:nvPr userDrawn="1"/>
        </p:nvCxnSpPr>
        <p:spPr>
          <a:xfrm>
            <a:off x="3120113" y="4862553"/>
            <a:ext cx="0" cy="755650"/>
          </a:xfrm>
          <a:prstGeom prst="line">
            <a:avLst/>
          </a:prstGeom>
          <a:noFill/>
          <a:ln w="6350" cap="flat" cmpd="sng" algn="ctr">
            <a:solidFill>
              <a:srgbClr val="182F73"/>
            </a:solidFill>
            <a:prstDash val="solid"/>
            <a:miter lim="800000"/>
          </a:ln>
          <a:effectLst/>
        </p:spPr>
      </p:cxnSp>
      <p:sp>
        <p:nvSpPr>
          <p:cNvPr id="8" name="Slide Number Placeholder 2">
            <a:extLst>
              <a:ext uri="{FF2B5EF4-FFF2-40B4-BE49-F238E27FC236}">
                <a16:creationId xmlns:a16="http://schemas.microsoft.com/office/drawing/2014/main" id="{18CD75E8-CADD-930C-2377-CBE09A174991}"/>
              </a:ext>
            </a:extLst>
          </p:cNvPr>
          <p:cNvSpPr txBox="1">
            <a:spLocks/>
          </p:cNvSpPr>
          <p:nvPr userDrawn="1"/>
        </p:nvSpPr>
        <p:spPr>
          <a:xfrm>
            <a:off x="11353800" y="6263047"/>
            <a:ext cx="49023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FBC9C7-597B-406F-8BB0-3311A7BD77B0}" type="slidenum">
              <a:rPr lang="en-US" smtClean="0"/>
              <a:pPr/>
              <a:t>‹#›</a:t>
            </a:fld>
            <a:endParaRPr lang="en-US" dirty="0"/>
          </a:p>
        </p:txBody>
      </p:sp>
      <p:pic>
        <p:nvPicPr>
          <p:cNvPr id="9" name="Picture 8">
            <a:extLst>
              <a:ext uri="{FF2B5EF4-FFF2-40B4-BE49-F238E27FC236}">
                <a16:creationId xmlns:a16="http://schemas.microsoft.com/office/drawing/2014/main" id="{E26BD023-176F-059C-062C-316A636D20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6543" y="6295415"/>
            <a:ext cx="1385057" cy="375203"/>
          </a:xfrm>
          <a:prstGeom prst="rect">
            <a:avLst/>
          </a:prstGeom>
        </p:spPr>
      </p:pic>
      <p:cxnSp>
        <p:nvCxnSpPr>
          <p:cNvPr id="10" name="Straight Connector 9">
            <a:extLst>
              <a:ext uri="{FF2B5EF4-FFF2-40B4-BE49-F238E27FC236}">
                <a16:creationId xmlns:a16="http://schemas.microsoft.com/office/drawing/2014/main" id="{28505C09-8D85-F4EB-8AA4-9B1994FB4218}"/>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AD392F8-BC7A-6CEC-CDC1-06065B58927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65980" y="6334485"/>
            <a:ext cx="1385053" cy="297062"/>
          </a:xfrm>
          <a:prstGeom prst="rect">
            <a:avLst/>
          </a:prstGeom>
        </p:spPr>
      </p:pic>
      <p:sp>
        <p:nvSpPr>
          <p:cNvPr id="12" name="Text Placeholder 8">
            <a:extLst>
              <a:ext uri="{FF2B5EF4-FFF2-40B4-BE49-F238E27FC236}">
                <a16:creationId xmlns:a16="http://schemas.microsoft.com/office/drawing/2014/main" id="{64A59837-41EC-08B9-0774-CED6CAEA3716}"/>
              </a:ext>
            </a:extLst>
          </p:cNvPr>
          <p:cNvSpPr>
            <a:spLocks noGrp="1"/>
          </p:cNvSpPr>
          <p:nvPr>
            <p:ph type="body" sz="quarter" idx="11" hasCustomPrompt="1"/>
          </p:nvPr>
        </p:nvSpPr>
        <p:spPr>
          <a:xfrm>
            <a:off x="3246995" y="4670465"/>
            <a:ext cx="8597041" cy="1325563"/>
          </a:xfrm>
        </p:spPr>
        <p:txBody>
          <a:bodyPr/>
          <a:lstStyle>
            <a:lvl1pPr marL="0" indent="0">
              <a:buNone/>
              <a:defRPr sz="2400">
                <a:latin typeface="Elevance Sans" pitchFamily="50" charset="0"/>
              </a:defRPr>
            </a:lvl1pPr>
            <a:lvl2pPr marL="457200" indent="0">
              <a:buNone/>
              <a:defRPr sz="2000">
                <a:latin typeface="Elevance Sans" pitchFamily="50" charset="0"/>
              </a:defRPr>
            </a:lvl2pPr>
            <a:lvl3pPr marL="914400" indent="0">
              <a:buNone/>
              <a:defRPr sz="1600">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Edit Master text styles 24 pt.</a:t>
            </a:r>
          </a:p>
        </p:txBody>
      </p:sp>
    </p:spTree>
    <p:extLst>
      <p:ext uri="{BB962C8B-B14F-4D97-AF65-F5344CB8AC3E}">
        <p14:creationId xmlns:p14="http://schemas.microsoft.com/office/powerpoint/2010/main" val="161381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cording/Objectiv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8464853"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9985135"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11358880"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A1EA51A-96C6-15D6-704D-CC9E9A608532}"/>
              </a:ext>
            </a:extLst>
          </p:cNvPr>
          <p:cNvPicPr>
            <a:picLocks noChangeAspect="1"/>
          </p:cNvPicPr>
          <p:nvPr userDrawn="1"/>
        </p:nvPicPr>
        <p:blipFill rotWithShape="1">
          <a:blip r:embed="rId4">
            <a:extLst>
              <a:ext uri="{28A0092B-C50C-407E-A947-70E740481C1C}">
                <a14:useLocalDpi xmlns:a14="http://schemas.microsoft.com/office/drawing/2010/main"/>
              </a:ext>
            </a:extLst>
          </a:blip>
          <a:srcRect r="25753"/>
          <a:stretch/>
        </p:blipFill>
        <p:spPr>
          <a:xfrm>
            <a:off x="0" y="0"/>
            <a:ext cx="6096000" cy="6858000"/>
          </a:xfrm>
          <a:prstGeom prst="rect">
            <a:avLst/>
          </a:prstGeom>
        </p:spPr>
      </p:pic>
      <p:sp>
        <p:nvSpPr>
          <p:cNvPr id="16" name="Rectangle 15">
            <a:extLst>
              <a:ext uri="{FF2B5EF4-FFF2-40B4-BE49-F238E27FC236}">
                <a16:creationId xmlns:a16="http://schemas.microsoft.com/office/drawing/2014/main" id="{27C76411-BF33-B90B-1E64-5C0EA927D185}"/>
              </a:ext>
            </a:extLst>
          </p:cNvPr>
          <p:cNvSpPr/>
          <p:nvPr userDrawn="1"/>
        </p:nvSpPr>
        <p:spPr>
          <a:xfrm>
            <a:off x="11376" y="0"/>
            <a:ext cx="6096000" cy="6858000"/>
          </a:xfrm>
          <a:prstGeom prst="rect">
            <a:avLst/>
          </a:prstGeom>
          <a:solidFill>
            <a:srgbClr val="17307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4E375077-2197-AF14-089E-B5F243A7D2A9}"/>
              </a:ext>
            </a:extLst>
          </p:cNvPr>
          <p:cNvSpPr>
            <a:spLocks noGrp="1"/>
          </p:cNvSpPr>
          <p:nvPr>
            <p:ph type="title" hasCustomPrompt="1"/>
          </p:nvPr>
        </p:nvSpPr>
        <p:spPr>
          <a:xfrm>
            <a:off x="6496493" y="466058"/>
            <a:ext cx="5197471" cy="684190"/>
          </a:xfrm>
        </p:spPr>
        <p:txBody>
          <a:bodyPr>
            <a:normAutofit/>
          </a:bodyPr>
          <a:lstStyle>
            <a:lvl1pPr>
              <a:defRPr sz="4000">
                <a:solidFill>
                  <a:schemeClr val="accent6"/>
                </a:solidFill>
                <a:latin typeface="Elevance Sans Medium" pitchFamily="50" charset="0"/>
              </a:defRPr>
            </a:lvl1pPr>
          </a:lstStyle>
          <a:p>
            <a:r>
              <a:rPr lang="en-US" dirty="0"/>
              <a:t>Recording</a:t>
            </a:r>
          </a:p>
        </p:txBody>
      </p:sp>
      <p:sp>
        <p:nvSpPr>
          <p:cNvPr id="3" name="Text Placeholder 11">
            <a:extLst>
              <a:ext uri="{FF2B5EF4-FFF2-40B4-BE49-F238E27FC236}">
                <a16:creationId xmlns:a16="http://schemas.microsoft.com/office/drawing/2014/main" id="{2DEFE479-AC15-D9E1-2325-7F1C69AEAA8D}"/>
              </a:ext>
            </a:extLst>
          </p:cNvPr>
          <p:cNvSpPr>
            <a:spLocks noGrp="1"/>
          </p:cNvSpPr>
          <p:nvPr>
            <p:ph type="body" sz="quarter" idx="13"/>
          </p:nvPr>
        </p:nvSpPr>
        <p:spPr>
          <a:xfrm>
            <a:off x="6496051" y="1307410"/>
            <a:ext cx="5198110" cy="1581150"/>
          </a:xfrm>
        </p:spPr>
        <p:txBody>
          <a:bodyPr>
            <a:normAutofit/>
          </a:bodyPr>
          <a:lstStyle>
            <a:lvl1pPr marL="0" indent="0">
              <a:buNone/>
              <a:defRPr sz="2400">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endParaRPr lang="en-US" dirty="0"/>
          </a:p>
        </p:txBody>
      </p:sp>
      <p:sp>
        <p:nvSpPr>
          <p:cNvPr id="10" name="Text Placeholder 11">
            <a:extLst>
              <a:ext uri="{FF2B5EF4-FFF2-40B4-BE49-F238E27FC236}">
                <a16:creationId xmlns:a16="http://schemas.microsoft.com/office/drawing/2014/main" id="{D2F02666-CEFB-AFC5-979D-B37AB8FE1BE4}"/>
              </a:ext>
            </a:extLst>
          </p:cNvPr>
          <p:cNvSpPr>
            <a:spLocks noGrp="1"/>
          </p:cNvSpPr>
          <p:nvPr>
            <p:ph type="body" sz="quarter" idx="14"/>
          </p:nvPr>
        </p:nvSpPr>
        <p:spPr>
          <a:xfrm>
            <a:off x="6495852" y="3969440"/>
            <a:ext cx="5198309" cy="1581150"/>
          </a:xfrm>
        </p:spPr>
        <p:txBody>
          <a:bodyPr>
            <a:normAutofit/>
          </a:bodyPr>
          <a:lstStyle>
            <a:lvl1pPr marL="0" indent="0">
              <a:buNone/>
              <a:defRPr sz="2400">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endParaRPr lang="en-US" dirty="0"/>
          </a:p>
        </p:txBody>
      </p:sp>
      <p:sp>
        <p:nvSpPr>
          <p:cNvPr id="11" name="Text Placeholder 11">
            <a:extLst>
              <a:ext uri="{FF2B5EF4-FFF2-40B4-BE49-F238E27FC236}">
                <a16:creationId xmlns:a16="http://schemas.microsoft.com/office/drawing/2014/main" id="{F8DD117B-9BFE-8CF3-F473-B766448CD8CE}"/>
              </a:ext>
            </a:extLst>
          </p:cNvPr>
          <p:cNvSpPr>
            <a:spLocks noGrp="1"/>
          </p:cNvSpPr>
          <p:nvPr>
            <p:ph type="body" sz="quarter" idx="15" hasCustomPrompt="1"/>
          </p:nvPr>
        </p:nvSpPr>
        <p:spPr>
          <a:xfrm>
            <a:off x="6495853" y="3086905"/>
            <a:ext cx="5198111" cy="684190"/>
          </a:xfrm>
        </p:spPr>
        <p:txBody>
          <a:bodyPr>
            <a:normAutofit/>
          </a:bodyPr>
          <a:lstStyle>
            <a:lvl1pPr marL="0" indent="0">
              <a:buNone/>
              <a:defRPr sz="4000">
                <a:solidFill>
                  <a:schemeClr val="accent6"/>
                </a:solidFill>
                <a:latin typeface="Elevance Sans Medium"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Objective</a:t>
            </a:r>
          </a:p>
        </p:txBody>
      </p:sp>
    </p:spTree>
    <p:extLst>
      <p:ext uri="{BB962C8B-B14F-4D97-AF65-F5344CB8AC3E}">
        <p14:creationId xmlns:p14="http://schemas.microsoft.com/office/powerpoint/2010/main" val="412350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imag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6496493" y="365125"/>
            <a:ext cx="5279385"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4" name="Picture 3">
            <a:extLst>
              <a:ext uri="{FF2B5EF4-FFF2-40B4-BE49-F238E27FC236}">
                <a16:creationId xmlns:a16="http://schemas.microsoft.com/office/drawing/2014/main" id="{7627835B-E112-21DD-8717-5790F362BC3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350" y="0"/>
            <a:ext cx="6102350" cy="6858000"/>
          </a:xfrm>
          <a:prstGeom prst="rect">
            <a:avLst/>
          </a:prstGeom>
        </p:spPr>
      </p:pic>
      <p:sp>
        <p:nvSpPr>
          <p:cNvPr id="5" name="Rectangle 4">
            <a:extLst>
              <a:ext uri="{FF2B5EF4-FFF2-40B4-BE49-F238E27FC236}">
                <a16:creationId xmlns:a16="http://schemas.microsoft.com/office/drawing/2014/main" id="{AE30083A-F521-F794-7953-4DB7BD503581}"/>
              </a:ext>
            </a:extLst>
          </p:cNvPr>
          <p:cNvSpPr/>
          <p:nvPr userDrawn="1"/>
        </p:nvSpPr>
        <p:spPr>
          <a:xfrm>
            <a:off x="0" y="0"/>
            <a:ext cx="6096000" cy="6858000"/>
          </a:xfrm>
          <a:prstGeom prst="rect">
            <a:avLst/>
          </a:prstGeom>
          <a:solidFill>
            <a:srgbClr val="17307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3"/>
          <a:srcRect/>
          <a:stretch/>
        </p:blipFill>
        <p:spPr>
          <a:xfrm>
            <a:off x="6496493"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4"/>
          <a:srcRect/>
          <a:stretch/>
        </p:blipFill>
        <p:spPr>
          <a:xfrm>
            <a:off x="9985135"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11358880"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37705B9-DB9B-F854-453E-4BC3218E0647}"/>
              </a:ext>
            </a:extLst>
          </p:cNvPr>
          <p:cNvPicPr>
            <a:picLocks noChangeAspect="1"/>
          </p:cNvPicPr>
          <p:nvPr userDrawn="1"/>
        </p:nvPicPr>
        <p:blipFill>
          <a:blip r:embed="rId5"/>
          <a:srcRect/>
          <a:stretch/>
        </p:blipFill>
        <p:spPr>
          <a:xfrm>
            <a:off x="7922646" y="6192375"/>
            <a:ext cx="2013662" cy="543688"/>
          </a:xfrm>
          <a:prstGeom prst="rect">
            <a:avLst/>
          </a:prstGeom>
        </p:spPr>
      </p:pic>
      <p:sp>
        <p:nvSpPr>
          <p:cNvPr id="12" name="Text Placeholder 11">
            <a:extLst>
              <a:ext uri="{FF2B5EF4-FFF2-40B4-BE49-F238E27FC236}">
                <a16:creationId xmlns:a16="http://schemas.microsoft.com/office/drawing/2014/main" id="{5AD00F33-E847-6DE6-F1E4-5C7B34E72DA2}"/>
              </a:ext>
            </a:extLst>
          </p:cNvPr>
          <p:cNvSpPr>
            <a:spLocks noGrp="1"/>
          </p:cNvSpPr>
          <p:nvPr>
            <p:ph type="body" sz="quarter" idx="13"/>
          </p:nvPr>
        </p:nvSpPr>
        <p:spPr>
          <a:xfrm>
            <a:off x="6496050"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702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image-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8464853"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9985135"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11358880"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A0125CD-3289-0301-506E-75F7C6172D8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6096000" cy="6858000"/>
          </a:xfrm>
          <a:prstGeom prst="rect">
            <a:avLst/>
          </a:prstGeom>
        </p:spPr>
      </p:pic>
      <p:sp>
        <p:nvSpPr>
          <p:cNvPr id="11" name="Rectangle 10">
            <a:extLst>
              <a:ext uri="{FF2B5EF4-FFF2-40B4-BE49-F238E27FC236}">
                <a16:creationId xmlns:a16="http://schemas.microsoft.com/office/drawing/2014/main" id="{9D25B7BF-F7DE-E621-4503-99DFB8511E90}"/>
              </a:ext>
            </a:extLst>
          </p:cNvPr>
          <p:cNvSpPr/>
          <p:nvPr userDrawn="1"/>
        </p:nvSpPr>
        <p:spPr>
          <a:xfrm>
            <a:off x="0" y="0"/>
            <a:ext cx="6096000" cy="6858000"/>
          </a:xfrm>
          <a:prstGeom prst="rect">
            <a:avLst/>
          </a:prstGeom>
          <a:solidFill>
            <a:srgbClr val="17307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49EDD29F-88D0-1FE6-CC56-64D36C12E3BD}"/>
              </a:ext>
            </a:extLst>
          </p:cNvPr>
          <p:cNvSpPr>
            <a:spLocks noGrp="1"/>
          </p:cNvSpPr>
          <p:nvPr>
            <p:ph type="title"/>
          </p:nvPr>
        </p:nvSpPr>
        <p:spPr>
          <a:xfrm>
            <a:off x="6496493" y="365125"/>
            <a:ext cx="5279385"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sp>
        <p:nvSpPr>
          <p:cNvPr id="4" name="Text Placeholder 11">
            <a:extLst>
              <a:ext uri="{FF2B5EF4-FFF2-40B4-BE49-F238E27FC236}">
                <a16:creationId xmlns:a16="http://schemas.microsoft.com/office/drawing/2014/main" id="{F0B62377-0EF1-432A-B249-8B4D5FF38658}"/>
              </a:ext>
            </a:extLst>
          </p:cNvPr>
          <p:cNvSpPr>
            <a:spLocks noGrp="1"/>
          </p:cNvSpPr>
          <p:nvPr>
            <p:ph type="body" sz="quarter" idx="13"/>
          </p:nvPr>
        </p:nvSpPr>
        <p:spPr>
          <a:xfrm>
            <a:off x="6496050" y="1847850"/>
            <a:ext cx="5280025"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7950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mall-left-imag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4325511" y="365125"/>
            <a:ext cx="7368642"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8464853"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9985135"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11358880"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A719DAB-3781-B36C-44C1-E529E1EEBE3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974" y="0"/>
            <a:ext cx="3867150" cy="6858000"/>
          </a:xfrm>
          <a:prstGeom prst="rect">
            <a:avLst/>
          </a:prstGeom>
        </p:spPr>
      </p:pic>
      <p:sp>
        <p:nvSpPr>
          <p:cNvPr id="3" name="Rectangle 2">
            <a:extLst>
              <a:ext uri="{FF2B5EF4-FFF2-40B4-BE49-F238E27FC236}">
                <a16:creationId xmlns:a16="http://schemas.microsoft.com/office/drawing/2014/main" id="{1A3B60B5-0A93-A6D5-8C69-DBB4ACBEE21E}"/>
              </a:ext>
            </a:extLst>
          </p:cNvPr>
          <p:cNvSpPr/>
          <p:nvPr userDrawn="1"/>
        </p:nvSpPr>
        <p:spPr>
          <a:xfrm>
            <a:off x="-1975" y="0"/>
            <a:ext cx="3871099" cy="6858000"/>
          </a:xfrm>
          <a:prstGeom prst="rect">
            <a:avLst/>
          </a:prstGeom>
          <a:solidFill>
            <a:srgbClr val="173073">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1">
            <a:extLst>
              <a:ext uri="{FF2B5EF4-FFF2-40B4-BE49-F238E27FC236}">
                <a16:creationId xmlns:a16="http://schemas.microsoft.com/office/drawing/2014/main" id="{E3578B03-D1E1-3800-2CC3-3A55AD858327}"/>
              </a:ext>
            </a:extLst>
          </p:cNvPr>
          <p:cNvSpPr>
            <a:spLocks noGrp="1"/>
          </p:cNvSpPr>
          <p:nvPr>
            <p:ph type="body" sz="quarter" idx="13"/>
          </p:nvPr>
        </p:nvSpPr>
        <p:spPr>
          <a:xfrm>
            <a:off x="4325512" y="1847850"/>
            <a:ext cx="7368641"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344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mall-left-image-cus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6E3E-B0AD-F825-41C4-2306EB20C8F4}"/>
              </a:ext>
            </a:extLst>
          </p:cNvPr>
          <p:cNvSpPr>
            <a:spLocks noGrp="1"/>
          </p:cNvSpPr>
          <p:nvPr>
            <p:ph type="title"/>
          </p:nvPr>
        </p:nvSpPr>
        <p:spPr>
          <a:xfrm>
            <a:off x="4325511" y="365125"/>
            <a:ext cx="7368642" cy="1325563"/>
          </a:xfrm>
        </p:spPr>
        <p:txBody>
          <a:bodyPr>
            <a:normAutofit/>
          </a:bodyPr>
          <a:lstStyle>
            <a:lvl1pPr>
              <a:defRPr sz="4000">
                <a:solidFill>
                  <a:srgbClr val="173073"/>
                </a:solidFill>
                <a:latin typeface="Elevance Sans Medium" pitchFamily="50" charset="0"/>
              </a:defRPr>
            </a:lvl1pPr>
          </a:lstStyle>
          <a:p>
            <a:r>
              <a:rPr lang="en-US" dirty="0"/>
              <a:t>Click to edit Master title style</a:t>
            </a:r>
          </a:p>
        </p:txBody>
      </p:sp>
      <p:pic>
        <p:nvPicPr>
          <p:cNvPr id="6" name="Picture 5">
            <a:extLst>
              <a:ext uri="{FF2B5EF4-FFF2-40B4-BE49-F238E27FC236}">
                <a16:creationId xmlns:a16="http://schemas.microsoft.com/office/drawing/2014/main" id="{591ED302-D20C-B61E-5E64-E936A76F6DD5}"/>
              </a:ext>
            </a:extLst>
          </p:cNvPr>
          <p:cNvPicPr>
            <a:picLocks noChangeAspect="1"/>
          </p:cNvPicPr>
          <p:nvPr userDrawn="1"/>
        </p:nvPicPr>
        <p:blipFill>
          <a:blip r:embed="rId2"/>
          <a:srcRect/>
          <a:stretch/>
        </p:blipFill>
        <p:spPr>
          <a:xfrm>
            <a:off x="8464853" y="6276619"/>
            <a:ext cx="1377327" cy="375203"/>
          </a:xfrm>
          <a:prstGeom prst="rect">
            <a:avLst/>
          </a:prstGeom>
        </p:spPr>
      </p:pic>
      <p:pic>
        <p:nvPicPr>
          <p:cNvPr id="7" name="Picture 6">
            <a:extLst>
              <a:ext uri="{FF2B5EF4-FFF2-40B4-BE49-F238E27FC236}">
                <a16:creationId xmlns:a16="http://schemas.microsoft.com/office/drawing/2014/main" id="{80F2095B-FB0A-E41B-829A-22799D03003A}"/>
              </a:ext>
            </a:extLst>
          </p:cNvPr>
          <p:cNvPicPr>
            <a:picLocks noChangeAspect="1"/>
          </p:cNvPicPr>
          <p:nvPr userDrawn="1"/>
        </p:nvPicPr>
        <p:blipFill>
          <a:blip r:embed="rId3"/>
          <a:srcRect/>
          <a:stretch/>
        </p:blipFill>
        <p:spPr>
          <a:xfrm>
            <a:off x="9985135" y="6306525"/>
            <a:ext cx="1230790" cy="315389"/>
          </a:xfrm>
          <a:prstGeom prst="rect">
            <a:avLst/>
          </a:prstGeom>
        </p:spPr>
      </p:pic>
      <p:sp>
        <p:nvSpPr>
          <p:cNvPr id="8" name="Slide Number Placeholder 4">
            <a:extLst>
              <a:ext uri="{FF2B5EF4-FFF2-40B4-BE49-F238E27FC236}">
                <a16:creationId xmlns:a16="http://schemas.microsoft.com/office/drawing/2014/main" id="{D1EE61F0-413E-934E-2D7B-3C2D9B633B73}"/>
              </a:ext>
            </a:extLst>
          </p:cNvPr>
          <p:cNvSpPr>
            <a:spLocks noGrp="1"/>
          </p:cNvSpPr>
          <p:nvPr>
            <p:ph type="sldNum" sz="quarter" idx="12"/>
          </p:nvPr>
        </p:nvSpPr>
        <p:spPr>
          <a:xfrm>
            <a:off x="11358880" y="6323905"/>
            <a:ext cx="335280" cy="246222"/>
          </a:xfrm>
          <a:prstGeom prst="rect">
            <a:avLst/>
          </a:prstGeom>
        </p:spPr>
        <p:txBody>
          <a:bodyPr rIns="0"/>
          <a:lstStyle>
            <a:lvl1pPr algn="r">
              <a:defRPr sz="1100" b="0" i="0">
                <a:solidFill>
                  <a:schemeClr val="bg1">
                    <a:lumMod val="50000"/>
                  </a:schemeClr>
                </a:solidFill>
                <a:latin typeface="Volte" pitchFamily="2" charset="77"/>
                <a:ea typeface="Open Sans" panose="020B0606030504020204" pitchFamily="34" charset="0"/>
                <a:cs typeface="Open Sans" panose="020B0606030504020204" pitchFamily="34" charset="0"/>
              </a:defRPr>
            </a:lvl1pPr>
          </a:lstStyle>
          <a:p>
            <a:fld id="{8970398B-0C9A-4509-BC8E-61E65A7DB617}" type="slidenum">
              <a:rPr lang="en-US" smtClean="0"/>
              <a:pPr/>
              <a:t>‹#›</a:t>
            </a:fld>
            <a:endParaRPr lang="en-US" dirty="0"/>
          </a:p>
        </p:txBody>
      </p:sp>
      <p:cxnSp>
        <p:nvCxnSpPr>
          <p:cNvPr id="9" name="Straight Connector 8">
            <a:extLst>
              <a:ext uri="{FF2B5EF4-FFF2-40B4-BE49-F238E27FC236}">
                <a16:creationId xmlns:a16="http://schemas.microsoft.com/office/drawing/2014/main" id="{8307BCD9-B516-F9B4-5F07-70D3A516AE46}"/>
              </a:ext>
            </a:extLst>
          </p:cNvPr>
          <p:cNvCxnSpPr>
            <a:cxnSpLocks/>
          </p:cNvCxnSpPr>
          <p:nvPr userDrawn="1"/>
        </p:nvCxnSpPr>
        <p:spPr>
          <a:xfrm>
            <a:off x="11419840" y="6293425"/>
            <a:ext cx="0" cy="313161"/>
          </a:xfrm>
          <a:prstGeom prst="line">
            <a:avLst/>
          </a:prstGeom>
          <a:ln w="15875" cap="rnd">
            <a:solidFill>
              <a:srgbClr val="125FB1"/>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2D5AD85F-AF0D-4B9D-0EC9-41AFA67230FD}"/>
              </a:ext>
            </a:extLst>
          </p:cNvPr>
          <p:cNvSpPr>
            <a:spLocks noGrp="1"/>
          </p:cNvSpPr>
          <p:nvPr>
            <p:ph type="pic" sz="quarter" idx="13"/>
          </p:nvPr>
        </p:nvSpPr>
        <p:spPr>
          <a:xfrm>
            <a:off x="0" y="0"/>
            <a:ext cx="3868738" cy="6858000"/>
          </a:xfrm>
        </p:spPr>
        <p:txBody>
          <a:bodyPr/>
          <a:lstStyle/>
          <a:p>
            <a:endParaRPr lang="en-US" dirty="0"/>
          </a:p>
        </p:txBody>
      </p:sp>
      <p:sp>
        <p:nvSpPr>
          <p:cNvPr id="4" name="Text Placeholder 11">
            <a:extLst>
              <a:ext uri="{FF2B5EF4-FFF2-40B4-BE49-F238E27FC236}">
                <a16:creationId xmlns:a16="http://schemas.microsoft.com/office/drawing/2014/main" id="{8503D0CE-32B8-05FD-386C-B9A8731233C0}"/>
              </a:ext>
            </a:extLst>
          </p:cNvPr>
          <p:cNvSpPr>
            <a:spLocks noGrp="1"/>
          </p:cNvSpPr>
          <p:nvPr>
            <p:ph type="body" sz="quarter" idx="14"/>
          </p:nvPr>
        </p:nvSpPr>
        <p:spPr>
          <a:xfrm>
            <a:off x="4325512" y="1847850"/>
            <a:ext cx="7368641" cy="4191000"/>
          </a:xfrm>
        </p:spPr>
        <p:txBody>
          <a:bodyPr/>
          <a:lstStyle>
            <a:lvl1pPr>
              <a:defRPr>
                <a:latin typeface="Elevance Sans" pitchFamily="50" charset="0"/>
              </a:defRPr>
            </a:lvl1pPr>
            <a:lvl2pPr>
              <a:defRPr>
                <a:latin typeface="Elevance Sans" pitchFamily="50" charset="0"/>
              </a:defRPr>
            </a:lvl2pPr>
            <a:lvl3pPr>
              <a:defRPr>
                <a:latin typeface="Elevance Sans" pitchFamily="50" charset="0"/>
              </a:defRPr>
            </a:lvl3pPr>
            <a:lvl4pPr>
              <a:defRPr>
                <a:latin typeface="Elevance Sans" pitchFamily="50" charset="0"/>
              </a:defRPr>
            </a:lvl4pPr>
            <a:lvl5pPr>
              <a:defRPr>
                <a:latin typeface="Elevance Sans"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516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C93351-D604-C9D2-18F1-8444378009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D57F2D-D5DE-851D-7F43-7632F8D70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0EACBB1-E941-709D-9FE8-E4888DC14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FBC9C7-597B-406F-8BB0-3311A7BD77B0}" type="slidenum">
              <a:rPr lang="en-US" smtClean="0"/>
              <a:t>‹#›</a:t>
            </a:fld>
            <a:endParaRPr lang="en-US" dirty="0"/>
          </a:p>
        </p:txBody>
      </p:sp>
    </p:spTree>
    <p:extLst>
      <p:ext uri="{BB962C8B-B14F-4D97-AF65-F5344CB8AC3E}">
        <p14:creationId xmlns:p14="http://schemas.microsoft.com/office/powerpoint/2010/main" val="3913366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8" r:id="rId3"/>
    <p:sldLayoutId id="2147483663" r:id="rId4"/>
    <p:sldLayoutId id="2147483667" r:id="rId5"/>
    <p:sldLayoutId id="2147483666" r:id="rId6"/>
    <p:sldLayoutId id="2147483668" r:id="rId7"/>
    <p:sldLayoutId id="2147483670" r:id="rId8"/>
    <p:sldLayoutId id="2147483671" r:id="rId9"/>
    <p:sldLayoutId id="2147483669" r:id="rId10"/>
    <p:sldLayoutId id="2147483674" r:id="rId11"/>
    <p:sldLayoutId id="2147483672" r:id="rId12"/>
    <p:sldLayoutId id="2147483673" r:id="rId13"/>
    <p:sldLayoutId id="2147483677" r:id="rId14"/>
    <p:sldLayoutId id="2147483675" r:id="rId15"/>
    <p:sldLayoutId id="2147483676"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 id="2147483660" r:id="rId26"/>
    <p:sldLayoutId id="2147483661" r:id="rId27"/>
    <p:sldLayoutId id="2147483662" r:id="rId28"/>
    <p:sldLayoutId id="2147483665" r:id="rId29"/>
    <p:sldLayoutId id="2147483664"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cms.gov/medicare/coverage/determination-process/basics/icd-10" TargetMode="External"/><Relationship Id="rId2" Type="http://schemas.openxmlformats.org/officeDocument/2006/relationships/hyperlink" Target="https://www.cms.gov/Medicare/Prevention/PrevntionGenInfo/medicare-preventive-services/files/150.3BoneDensityeag11724.pdf"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hyperlink" Target="https://www.cms.gov/"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hyperlink" Target="https://www.cms.gov/Medicare/Coverage/CoverageGenInfo/ICD10.html" TargetMode="Externa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www.ecfr.gov/cgi-bin/text-idx?SID=c9e8c54ace3ce0636691c04e54ddc95d&amp;mc=true&amp;node=se42.2.410_137&amp;rgn=div8"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www.cms.gov/medicare/prevention/prevntiongeninfo/medicare-preventive-services/files/210.3ColoCScreenpmbs111424f.pdf"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www.cms.gov/Medicare/Coverage/CoverageGenInfo/ICD10"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cms.gov/medicare-coverage-database/view/ncd.aspx?ncdid=256" TargetMode="External"/><Relationship Id="rId7" Type="http://schemas.openxmlformats.org/officeDocument/2006/relationships/hyperlink" Target="https://www.cms.gov/Medicare/Prevention/PrevntionGenInfo/medicare-preventive-services/MPS-QuickReferenceChart-1.html#COLO_CAN" TargetMode="Externa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hyperlink" Target="https://www.cms.gov/regulations-and-guidance/guidance/transmittals/2018downloads/r4150cp.pdf" TargetMode="External"/><Relationship Id="rId5" Type="http://schemas.openxmlformats.org/officeDocument/2006/relationships/hyperlink" Target="https://www.cms.gov/Regulations-and-Guidance/Guidance/Manuals/downloads/bp102c15.pdf" TargetMode="External"/><Relationship Id="rId4" Type="http://schemas.openxmlformats.org/officeDocument/2006/relationships/hyperlink" Target="https://www.cms.gov/Regulations-and-Guidance/Guidance/Manuals/downloads/clm104c13.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cms.gov/Regulations-and-Guidance/Guidance/Manuals/downloads/clm104c18.pdf"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hyperlink" Target="https://www.cms.gov/medicare-coverage-database/view/ncd.aspx?NCDId=268"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cms.gov/Regulations-and-Guidance/Guidance/Manuals/downloads/clm104c18.pdf"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5" Type="http://schemas.openxmlformats.org/officeDocument/2006/relationships/hyperlink" Target="https://www.cms.gov/regulations-and-guidance/guidance/transmittals/2017downloads/r3763cp.pdf" TargetMode="External"/><Relationship Id="rId4" Type="http://schemas.openxmlformats.org/officeDocument/2006/relationships/hyperlink" Target="https://www.cms.gov/Regulations-and-Guidance/Guidance/Manuals/downloads/bp102c15.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ms.gov/files/document/mm12656-changes-beneficiary-coinsurance-additional-procedures-furnished-during-same-clinical.pdf"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5" Type="http://schemas.openxmlformats.org/officeDocument/2006/relationships/hyperlink" Target="https://www.cms.gov/files/document/mm13017-removal-national-coverage-determination-expansion-coverage-colorectal-cancer-screening.pdf" TargetMode="External"/><Relationship Id="rId4" Type="http://schemas.openxmlformats.org/officeDocument/2006/relationships/hyperlink" Target="https://www.cms.gov/medicare-coverage-database/view/ncd.aspx?ncdid=28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hyperlink" Target="http://www.youtube.com/ngsmedicare" TargetMode="External"/><Relationship Id="rId1" Type="http://schemas.openxmlformats.org/officeDocument/2006/relationships/slideLayout" Target="../slideLayouts/slideLayout29.xml"/><Relationship Id="rId6" Type="http://schemas.openxmlformats.org/officeDocument/2006/relationships/hyperlink" Target="https://www.linkedin.com/company/ngsmedicare" TargetMode="External"/><Relationship Id="rId5" Type="http://schemas.openxmlformats.org/officeDocument/2006/relationships/image" Target="../media/image24.png"/><Relationship Id="rId4" Type="http://schemas.openxmlformats.org/officeDocument/2006/relationships/hyperlink" Target="https://ngsmedicareuniversity.litmos.com/"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ngsmedicare.com/web/ngs/get-email-updates?lob=93617&amp;state=97256&amp;rgion=93623" TargetMode="External"/><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hyperlink" Target="http://www.ngsmedicare.com/" TargetMode="External"/><Relationship Id="rId1" Type="http://schemas.openxmlformats.org/officeDocument/2006/relationships/slideLayout" Target="../slideLayouts/slideLayout30.xml"/><Relationship Id="rId6" Type="http://schemas.openxmlformats.org/officeDocument/2006/relationships/image" Target="../media/image28.jpg"/><Relationship Id="rId5" Type="http://schemas.openxmlformats.org/officeDocument/2006/relationships/hyperlink" Target="https://www.ngsmedicare.com/web/ngs/contact-details?artid=248111&amp;artfid=248052&amp;lob=93617&amp;state=97256&amp;rgion=93623" TargetMode="External"/><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2.jpeg"/><Relationship Id="rId1" Type="http://schemas.openxmlformats.org/officeDocument/2006/relationships/slideLayout" Target="../slideLayouts/slideLayout10.xml"/><Relationship Id="rId6" Type="http://schemas.openxmlformats.org/officeDocument/2006/relationships/slide" Target="slide42.xml"/><Relationship Id="rId5" Type="http://schemas.openxmlformats.org/officeDocument/2006/relationships/slide" Target="slide24.xml"/><Relationship Id="rId4" Type="http://schemas.openxmlformats.org/officeDocument/2006/relationships/slide" Target="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CDE9-F203-608B-70F1-20358801392C}"/>
              </a:ext>
            </a:extLst>
          </p:cNvPr>
          <p:cNvSpPr>
            <a:spLocks noGrp="1"/>
          </p:cNvSpPr>
          <p:nvPr>
            <p:ph type="ctrTitle"/>
          </p:nvPr>
        </p:nvSpPr>
        <p:spPr>
          <a:xfrm>
            <a:off x="600836" y="2634399"/>
            <a:ext cx="11243405" cy="997008"/>
          </a:xfrm>
        </p:spPr>
        <p:txBody>
          <a:bodyPr>
            <a:noAutofit/>
          </a:bodyPr>
          <a:lstStyle/>
          <a:p>
            <a:r>
              <a:rPr lang="en-US" sz="4400" dirty="0"/>
              <a:t>Medicare Part B Preventive Services: Bone Mass Measurements, Colorectal and Prostate Cancer Screenings</a:t>
            </a:r>
          </a:p>
        </p:txBody>
      </p:sp>
      <p:sp>
        <p:nvSpPr>
          <p:cNvPr id="3" name="Subtitle 2">
            <a:extLst>
              <a:ext uri="{FF2B5EF4-FFF2-40B4-BE49-F238E27FC236}">
                <a16:creationId xmlns:a16="http://schemas.microsoft.com/office/drawing/2014/main" id="{27FC43DD-D332-E14C-536C-2A76B6F9A5AF}"/>
              </a:ext>
            </a:extLst>
          </p:cNvPr>
          <p:cNvSpPr>
            <a:spLocks noGrp="1"/>
          </p:cNvSpPr>
          <p:nvPr>
            <p:ph type="subTitle" idx="1"/>
          </p:nvPr>
        </p:nvSpPr>
        <p:spPr>
          <a:xfrm>
            <a:off x="600835" y="3773488"/>
            <a:ext cx="11243405" cy="483159"/>
          </a:xfrm>
        </p:spPr>
        <p:txBody>
          <a:bodyPr/>
          <a:lstStyle/>
          <a:p>
            <a:r>
              <a:rPr lang="en-US" dirty="0"/>
              <a:t>3/5/2025</a:t>
            </a:r>
          </a:p>
        </p:txBody>
      </p:sp>
      <p:sp>
        <p:nvSpPr>
          <p:cNvPr id="4" name="TextBox 3">
            <a:extLst>
              <a:ext uri="{FF2B5EF4-FFF2-40B4-BE49-F238E27FC236}">
                <a16:creationId xmlns:a16="http://schemas.microsoft.com/office/drawing/2014/main" id="{FDCBE2B4-4F75-79F0-E8B6-CF5E32140E5A}"/>
              </a:ext>
            </a:extLst>
          </p:cNvPr>
          <p:cNvSpPr txBox="1"/>
          <p:nvPr/>
        </p:nvSpPr>
        <p:spPr>
          <a:xfrm>
            <a:off x="2447954" y="4969870"/>
            <a:ext cx="7296092" cy="461665"/>
          </a:xfrm>
          <a:prstGeom prst="rect">
            <a:avLst/>
          </a:prstGeom>
          <a:noFill/>
        </p:spPr>
        <p:txBody>
          <a:bodyPr wrap="square" rtlCol="0">
            <a:spAutoFit/>
          </a:bodyPr>
          <a:lstStyle/>
          <a:p>
            <a:r>
              <a:rPr lang="en-US" sz="1200" dirty="0">
                <a:solidFill>
                  <a:schemeClr val="bg1"/>
                </a:solidFill>
                <a:latin typeface="Elevance Sans Semibold" pitchFamily="50" charset="0"/>
              </a:rPr>
              <a:t>Closed Captioning</a:t>
            </a:r>
            <a:r>
              <a:rPr lang="en-US" sz="1200" dirty="0">
                <a:solidFill>
                  <a:schemeClr val="bg1"/>
                </a:solidFill>
                <a:latin typeface="Elevance Sans" pitchFamily="50" charset="0"/>
              </a:rPr>
              <a:t>: </a:t>
            </a:r>
            <a:r>
              <a:rPr lang="en-US" sz="1200" i="1" dirty="0">
                <a:solidFill>
                  <a:schemeClr val="bg1"/>
                </a:solidFill>
                <a:latin typeface="Elevance Sans" pitchFamily="50" charset="0"/>
              </a:rPr>
              <a:t>Auto-generated closed captioning is enabled in this course and is at best 70-90% accurate. Words prone to error include specialized terminology, proper names and acronyms. </a:t>
            </a:r>
            <a:endParaRPr lang="en-US" sz="1200" dirty="0">
              <a:solidFill>
                <a:schemeClr val="bg1"/>
              </a:solidFill>
              <a:latin typeface="Elevance Sans" pitchFamily="50" charset="0"/>
            </a:endParaRPr>
          </a:p>
        </p:txBody>
      </p:sp>
    </p:spTree>
    <p:extLst>
      <p:ext uri="{BB962C8B-B14F-4D97-AF65-F5344CB8AC3E}">
        <p14:creationId xmlns:p14="http://schemas.microsoft.com/office/powerpoint/2010/main" val="3965558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10</a:t>
            </a:fld>
            <a:endParaRPr lang="en-US" dirty="0"/>
          </a:p>
        </p:txBody>
      </p:sp>
      <p:sp>
        <p:nvSpPr>
          <p:cNvPr id="4" name="Title 3"/>
          <p:cNvSpPr>
            <a:spLocks noGrp="1"/>
          </p:cNvSpPr>
          <p:nvPr>
            <p:ph type="title"/>
          </p:nvPr>
        </p:nvSpPr>
        <p:spPr>
          <a:xfrm>
            <a:off x="838200" y="578644"/>
            <a:ext cx="10515600" cy="757238"/>
          </a:xfrm>
        </p:spPr>
        <p:txBody>
          <a:bodyPr/>
          <a:lstStyle/>
          <a:p>
            <a:r>
              <a:rPr lang="en-US" dirty="0"/>
              <a:t>Coverage </a:t>
            </a:r>
            <a:r>
              <a:rPr lang="en-US" dirty="0">
                <a:solidFill>
                  <a:srgbClr val="1160B0"/>
                </a:solidFill>
              </a:rPr>
              <a:t>1</a:t>
            </a:r>
          </a:p>
        </p:txBody>
      </p:sp>
      <p:sp>
        <p:nvSpPr>
          <p:cNvPr id="2" name="Text Placeholder 1"/>
          <p:cNvSpPr>
            <a:spLocks noGrp="1"/>
          </p:cNvSpPr>
          <p:nvPr>
            <p:ph type="body" sz="quarter" idx="13"/>
          </p:nvPr>
        </p:nvSpPr>
        <p:spPr>
          <a:xfrm>
            <a:off x="838200" y="1598556"/>
            <a:ext cx="10515600" cy="4565394"/>
          </a:xfrm>
        </p:spPr>
        <p:txBody>
          <a:bodyPr/>
          <a:lstStyle/>
          <a:p>
            <a:r>
              <a:rPr lang="en-US" dirty="0"/>
              <a:t>Covered once every two years when performed on “qualified” individual or more frequently if medically necessary</a:t>
            </a:r>
          </a:p>
          <a:p>
            <a:r>
              <a:rPr lang="en-US" dirty="0"/>
              <a:t>“Qualified” individual meets medical indications for at least one coverage category listed</a:t>
            </a:r>
          </a:p>
          <a:p>
            <a:r>
              <a:rPr lang="en-US" dirty="0"/>
              <a:t>A woman who has been determined by the physician or a qualified NPP treating her to be estrogen-deficient and at clinical risk for osteoporosis</a:t>
            </a:r>
          </a:p>
          <a:p>
            <a:pPr lvl="1"/>
            <a:r>
              <a:rPr lang="en-US" noProof="0" dirty="0"/>
              <a:t>based on her medical history and other findings</a:t>
            </a:r>
          </a:p>
          <a:p>
            <a:pPr lvl="1"/>
            <a:endParaRPr lang="en-US" dirty="0"/>
          </a:p>
          <a:p>
            <a:endParaRPr lang="en-US" dirty="0"/>
          </a:p>
        </p:txBody>
      </p:sp>
    </p:spTree>
    <p:extLst>
      <p:ext uri="{BB962C8B-B14F-4D97-AF65-F5344CB8AC3E}">
        <p14:creationId xmlns:p14="http://schemas.microsoft.com/office/powerpoint/2010/main" val="390455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E37549-D605-F1EF-C38D-EA76C297D143}"/>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11</a:t>
            </a:fld>
            <a:endParaRPr lang="en-US" dirty="0"/>
          </a:p>
        </p:txBody>
      </p:sp>
      <p:sp>
        <p:nvSpPr>
          <p:cNvPr id="3" name="Title 2">
            <a:extLst>
              <a:ext uri="{FF2B5EF4-FFF2-40B4-BE49-F238E27FC236}">
                <a16:creationId xmlns:a16="http://schemas.microsoft.com/office/drawing/2014/main" id="{3E7BF9ED-AB1E-789A-7F06-AFE507F9B20E}"/>
              </a:ext>
            </a:extLst>
          </p:cNvPr>
          <p:cNvSpPr>
            <a:spLocks noGrp="1"/>
          </p:cNvSpPr>
          <p:nvPr>
            <p:ph type="title"/>
          </p:nvPr>
        </p:nvSpPr>
        <p:spPr>
          <a:xfrm>
            <a:off x="838200" y="578644"/>
            <a:ext cx="10515600" cy="757238"/>
          </a:xfrm>
        </p:spPr>
        <p:txBody>
          <a:bodyPr/>
          <a:lstStyle/>
          <a:p>
            <a:r>
              <a:rPr lang="en-US" dirty="0"/>
              <a:t>Coverage </a:t>
            </a:r>
            <a:r>
              <a:rPr lang="en-US" dirty="0">
                <a:solidFill>
                  <a:srgbClr val="1160B0"/>
                </a:solidFill>
              </a:rPr>
              <a:t>2</a:t>
            </a:r>
          </a:p>
        </p:txBody>
      </p:sp>
      <p:sp>
        <p:nvSpPr>
          <p:cNvPr id="4" name="Text Placeholder 3">
            <a:extLst>
              <a:ext uri="{FF2B5EF4-FFF2-40B4-BE49-F238E27FC236}">
                <a16:creationId xmlns:a16="http://schemas.microsoft.com/office/drawing/2014/main" id="{84DAFD89-72F0-EA3C-0A15-C4447743872E}"/>
              </a:ext>
            </a:extLst>
          </p:cNvPr>
          <p:cNvSpPr>
            <a:spLocks noGrp="1"/>
          </p:cNvSpPr>
          <p:nvPr>
            <p:ph type="body" sz="quarter" idx="13"/>
          </p:nvPr>
        </p:nvSpPr>
        <p:spPr>
          <a:xfrm>
            <a:off x="838200" y="1598556"/>
            <a:ext cx="10515600" cy="4565394"/>
          </a:xfrm>
        </p:spPr>
        <p:txBody>
          <a:bodyPr>
            <a:normAutofit/>
          </a:bodyPr>
          <a:lstStyle/>
          <a:p>
            <a:r>
              <a:rPr lang="en-US" dirty="0"/>
              <a:t>An individual with vertebral abnormalities </a:t>
            </a:r>
          </a:p>
          <a:p>
            <a:pPr lvl="1"/>
            <a:r>
              <a:rPr lang="en-US" dirty="0"/>
              <a:t>as demonstrated by an X-ray to be indicative of osteoporosis, osteopenia (low bone mass), or vertebral fracture</a:t>
            </a:r>
          </a:p>
          <a:p>
            <a:r>
              <a:rPr lang="en-US" dirty="0"/>
              <a:t>An individual receiving (or expecting to receive) glucocorticoid (steroid) therapy </a:t>
            </a:r>
          </a:p>
          <a:p>
            <a:pPr lvl="1"/>
            <a:r>
              <a:rPr lang="en-US" dirty="0"/>
              <a:t>equivalent to five mg of prednisone, or greater, per day, for more than three months</a:t>
            </a:r>
          </a:p>
          <a:p>
            <a:r>
              <a:rPr lang="en-US" dirty="0"/>
              <a:t>An individual with primary hyperparathyroidism</a:t>
            </a:r>
          </a:p>
          <a:p>
            <a:r>
              <a:rPr lang="en-US" dirty="0"/>
              <a:t>An individual being monitored to assess the response to or efficacy of an FDA-approved osteoporosis drug therapy</a:t>
            </a:r>
          </a:p>
        </p:txBody>
      </p:sp>
    </p:spTree>
    <p:extLst>
      <p:ext uri="{BB962C8B-B14F-4D97-AF65-F5344CB8AC3E}">
        <p14:creationId xmlns:p14="http://schemas.microsoft.com/office/powerpoint/2010/main" val="275414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12</a:t>
            </a:fld>
            <a:endParaRPr lang="en-US" dirty="0"/>
          </a:p>
        </p:txBody>
      </p:sp>
      <p:sp>
        <p:nvSpPr>
          <p:cNvPr id="4" name="Title 3"/>
          <p:cNvSpPr>
            <a:spLocks noGrp="1"/>
          </p:cNvSpPr>
          <p:nvPr>
            <p:ph type="title"/>
          </p:nvPr>
        </p:nvSpPr>
        <p:spPr>
          <a:xfrm>
            <a:off x="838200" y="578644"/>
            <a:ext cx="10515600" cy="757238"/>
          </a:xfrm>
        </p:spPr>
        <p:txBody>
          <a:bodyPr/>
          <a:lstStyle/>
          <a:p>
            <a:r>
              <a:rPr lang="en-US" dirty="0"/>
              <a:t>Coverage Criteria </a:t>
            </a:r>
            <a:r>
              <a:rPr lang="en-US" dirty="0">
                <a:solidFill>
                  <a:srgbClr val="1160B0"/>
                </a:solidFill>
              </a:rPr>
              <a:t>2</a:t>
            </a:r>
          </a:p>
        </p:txBody>
      </p:sp>
      <p:sp>
        <p:nvSpPr>
          <p:cNvPr id="2" name="Text Placeholder 1"/>
          <p:cNvSpPr>
            <a:spLocks noGrp="1"/>
          </p:cNvSpPr>
          <p:nvPr>
            <p:ph type="body" sz="quarter" idx="13"/>
          </p:nvPr>
        </p:nvSpPr>
        <p:spPr>
          <a:xfrm>
            <a:off x="838200" y="1598556"/>
            <a:ext cx="10515600" cy="4565394"/>
          </a:xfrm>
        </p:spPr>
        <p:txBody>
          <a:bodyPr>
            <a:normAutofit/>
          </a:bodyPr>
          <a:lstStyle/>
          <a:p>
            <a:r>
              <a:rPr lang="en-US" dirty="0"/>
              <a:t>Radiologic or radioisotopic procedure </a:t>
            </a:r>
          </a:p>
          <a:p>
            <a:r>
              <a:rPr lang="en-US" dirty="0"/>
              <a:t>Must be performed</a:t>
            </a:r>
          </a:p>
          <a:p>
            <a:pPr lvl="1"/>
            <a:r>
              <a:rPr lang="en-US" dirty="0"/>
              <a:t>For purpose of identifying bone mass, detecting bone loss or determining bone quality</a:t>
            </a:r>
          </a:p>
          <a:p>
            <a:pPr lvl="1"/>
            <a:r>
              <a:rPr lang="en-US" dirty="0"/>
              <a:t>With bone densitometer (other than DPA or bone sonometer device approved by FDA) or approved for marketing under 21 CFR part 814</a:t>
            </a:r>
          </a:p>
          <a:p>
            <a:r>
              <a:rPr lang="en-US" dirty="0"/>
              <a:t>Includes physician’s interpretation of results</a:t>
            </a:r>
          </a:p>
          <a:p>
            <a:endParaRPr lang="en-US" dirty="0"/>
          </a:p>
        </p:txBody>
      </p:sp>
    </p:spTree>
    <p:extLst>
      <p:ext uri="{BB962C8B-B14F-4D97-AF65-F5344CB8AC3E}">
        <p14:creationId xmlns:p14="http://schemas.microsoft.com/office/powerpoint/2010/main" val="363552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13</a:t>
            </a:fld>
            <a:endParaRPr lang="en-US" dirty="0"/>
          </a:p>
        </p:txBody>
      </p:sp>
      <p:sp>
        <p:nvSpPr>
          <p:cNvPr id="4" name="Title 3"/>
          <p:cNvSpPr>
            <a:spLocks noGrp="1"/>
          </p:cNvSpPr>
          <p:nvPr>
            <p:ph type="title"/>
          </p:nvPr>
        </p:nvSpPr>
        <p:spPr>
          <a:xfrm>
            <a:off x="838200" y="578644"/>
            <a:ext cx="10515600" cy="757238"/>
          </a:xfrm>
        </p:spPr>
        <p:txBody>
          <a:bodyPr/>
          <a:lstStyle/>
          <a:p>
            <a:r>
              <a:rPr lang="en-US" dirty="0"/>
              <a:t>Coverage Criteria </a:t>
            </a:r>
            <a:r>
              <a:rPr lang="en-US" dirty="0">
                <a:solidFill>
                  <a:srgbClr val="1160B0"/>
                </a:solidFill>
              </a:rPr>
              <a:t>3</a:t>
            </a:r>
          </a:p>
        </p:txBody>
      </p:sp>
      <p:sp>
        <p:nvSpPr>
          <p:cNvPr id="2" name="Text Placeholder 1"/>
          <p:cNvSpPr>
            <a:spLocks noGrp="1"/>
          </p:cNvSpPr>
          <p:nvPr>
            <p:ph type="body" sz="quarter" idx="13"/>
          </p:nvPr>
        </p:nvSpPr>
        <p:spPr>
          <a:xfrm>
            <a:off x="838200" y="1598556"/>
            <a:ext cx="10515600" cy="4565394"/>
          </a:xfrm>
        </p:spPr>
        <p:txBody>
          <a:bodyPr/>
          <a:lstStyle/>
          <a:p>
            <a:r>
              <a:rPr lang="en-US" dirty="0"/>
              <a:t>Physician or NPP must provide order</a:t>
            </a:r>
          </a:p>
          <a:p>
            <a:pPr lvl="1"/>
            <a:r>
              <a:rPr lang="en-US" dirty="0"/>
              <a:t>Following evaluation of need for measurement </a:t>
            </a:r>
          </a:p>
          <a:p>
            <a:pPr lvl="1"/>
            <a:r>
              <a:rPr lang="en-US" dirty="0"/>
              <a:t>Includes determination of the medically appropriate measurement to be used</a:t>
            </a:r>
          </a:p>
          <a:p>
            <a:r>
              <a:rPr lang="en-US" dirty="0"/>
              <a:t>Service must be furnished by qualified supplier or provider</a:t>
            </a:r>
          </a:p>
          <a:p>
            <a:pPr lvl="1"/>
            <a:r>
              <a:rPr lang="en-US" dirty="0"/>
              <a:t>Under appropriate level of supervision by physician </a:t>
            </a:r>
          </a:p>
          <a:p>
            <a:r>
              <a:rPr lang="en-US" dirty="0"/>
              <a:t>Services must be reasonable and necessary</a:t>
            </a:r>
          </a:p>
          <a:p>
            <a:endParaRPr lang="en-US" dirty="0"/>
          </a:p>
        </p:txBody>
      </p:sp>
    </p:spTree>
    <p:extLst>
      <p:ext uri="{BB962C8B-B14F-4D97-AF65-F5344CB8AC3E}">
        <p14:creationId xmlns:p14="http://schemas.microsoft.com/office/powerpoint/2010/main" val="235212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14</a:t>
            </a:fld>
            <a:endParaRPr lang="en-US" dirty="0"/>
          </a:p>
        </p:txBody>
      </p:sp>
      <p:sp>
        <p:nvSpPr>
          <p:cNvPr id="4" name="Title 3"/>
          <p:cNvSpPr>
            <a:spLocks noGrp="1"/>
          </p:cNvSpPr>
          <p:nvPr>
            <p:ph type="title"/>
          </p:nvPr>
        </p:nvSpPr>
        <p:spPr>
          <a:xfrm>
            <a:off x="838200" y="578644"/>
            <a:ext cx="10515600" cy="757238"/>
          </a:xfrm>
        </p:spPr>
        <p:txBody>
          <a:bodyPr/>
          <a:lstStyle/>
          <a:p>
            <a:r>
              <a:rPr lang="en-US" dirty="0"/>
              <a:t>Medicare Coverage</a:t>
            </a:r>
          </a:p>
        </p:txBody>
      </p:sp>
      <p:sp>
        <p:nvSpPr>
          <p:cNvPr id="2" name="Text Placeholder 1"/>
          <p:cNvSpPr>
            <a:spLocks noGrp="1"/>
          </p:cNvSpPr>
          <p:nvPr>
            <p:ph type="body" sz="quarter" idx="13"/>
          </p:nvPr>
        </p:nvSpPr>
        <p:spPr>
          <a:xfrm>
            <a:off x="838200" y="1598556"/>
            <a:ext cx="10515600" cy="4565394"/>
          </a:xfrm>
        </p:spPr>
        <p:txBody>
          <a:bodyPr/>
          <a:lstStyle/>
          <a:p>
            <a:r>
              <a:rPr lang="en-US" dirty="0"/>
              <a:t>Medicare may pay for more frequent screenings when medically necessary </a:t>
            </a:r>
          </a:p>
          <a:p>
            <a:pPr lvl="1"/>
            <a:r>
              <a:rPr lang="en-US" dirty="0"/>
              <a:t>Including but not limited to the following</a:t>
            </a:r>
          </a:p>
          <a:p>
            <a:pPr lvl="2"/>
            <a:r>
              <a:rPr lang="en-US" dirty="0"/>
              <a:t>Monitoring beneficiaries on long-term glucocorticoid (steroid) therapy of more than three months</a:t>
            </a:r>
          </a:p>
          <a:p>
            <a:pPr lvl="2"/>
            <a:r>
              <a:rPr lang="en-US" dirty="0"/>
              <a:t>Confirming baseline BMMs to permit monitoring of beneficiaries in the future</a:t>
            </a:r>
          </a:p>
          <a:p>
            <a:pPr lvl="2"/>
            <a:r>
              <a:rPr lang="en-US" dirty="0"/>
              <a:t>Follow up bone mineral density testing to assess FDA-approved osteoporosis drug therapy until a response to such therapy has been documented over time</a:t>
            </a:r>
          </a:p>
          <a:p>
            <a:endParaRPr lang="en-US" dirty="0"/>
          </a:p>
        </p:txBody>
      </p:sp>
    </p:spTree>
    <p:extLst>
      <p:ext uri="{BB962C8B-B14F-4D97-AF65-F5344CB8AC3E}">
        <p14:creationId xmlns:p14="http://schemas.microsoft.com/office/powerpoint/2010/main" val="292106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D61BA-7021-4D7B-77DA-CF88048A9C8D}"/>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15</a:t>
            </a:fld>
            <a:endParaRPr lang="en-US" dirty="0"/>
          </a:p>
        </p:txBody>
      </p:sp>
      <p:sp>
        <p:nvSpPr>
          <p:cNvPr id="3" name="Title 2">
            <a:extLst>
              <a:ext uri="{FF2B5EF4-FFF2-40B4-BE49-F238E27FC236}">
                <a16:creationId xmlns:a16="http://schemas.microsoft.com/office/drawing/2014/main" id="{4E9CDEAC-EC9F-7AF4-CF8C-43B3C997B035}"/>
              </a:ext>
            </a:extLst>
          </p:cNvPr>
          <p:cNvSpPr>
            <a:spLocks noGrp="1"/>
          </p:cNvSpPr>
          <p:nvPr>
            <p:ph type="title"/>
          </p:nvPr>
        </p:nvSpPr>
        <p:spPr>
          <a:xfrm>
            <a:off x="838200" y="578644"/>
            <a:ext cx="10515600" cy="757238"/>
          </a:xfrm>
        </p:spPr>
        <p:txBody>
          <a:bodyPr/>
          <a:lstStyle/>
          <a:p>
            <a:r>
              <a:rPr lang="en-US" dirty="0"/>
              <a:t>Coding </a:t>
            </a:r>
            <a:r>
              <a:rPr lang="en-US" dirty="0">
                <a:solidFill>
                  <a:srgbClr val="1160B0"/>
                </a:solidFill>
              </a:rPr>
              <a:t>1</a:t>
            </a:r>
          </a:p>
        </p:txBody>
      </p:sp>
      <p:graphicFrame>
        <p:nvGraphicFramePr>
          <p:cNvPr id="7" name="Table 6">
            <a:extLst>
              <a:ext uri="{FF2B5EF4-FFF2-40B4-BE49-F238E27FC236}">
                <a16:creationId xmlns:a16="http://schemas.microsoft.com/office/drawing/2014/main" id="{3F23464D-CAEF-401F-6327-1DDBFF8DE414}"/>
              </a:ext>
            </a:extLst>
          </p:cNvPr>
          <p:cNvGraphicFramePr>
            <a:graphicFrameLocks noGrp="1"/>
          </p:cNvGraphicFramePr>
          <p:nvPr>
            <p:extLst>
              <p:ext uri="{D42A27DB-BD31-4B8C-83A1-F6EECF244321}">
                <p14:modId xmlns:p14="http://schemas.microsoft.com/office/powerpoint/2010/main" val="1980383837"/>
              </p:ext>
            </p:extLst>
          </p:nvPr>
        </p:nvGraphicFramePr>
        <p:xfrm>
          <a:off x="838200" y="1709208"/>
          <a:ext cx="10515600" cy="3745572"/>
        </p:xfrm>
        <a:graphic>
          <a:graphicData uri="http://schemas.openxmlformats.org/drawingml/2006/table">
            <a:tbl>
              <a:tblPr firstRow="1" bandRow="1">
                <a:tableStyleId>{912C8C85-51F0-491E-9774-3900AFEF0FD7}</a:tableStyleId>
              </a:tblPr>
              <a:tblGrid>
                <a:gridCol w="1375161">
                  <a:extLst>
                    <a:ext uri="{9D8B030D-6E8A-4147-A177-3AD203B41FA5}">
                      <a16:colId xmlns:a16="http://schemas.microsoft.com/office/drawing/2014/main" val="1444665115"/>
                    </a:ext>
                  </a:extLst>
                </a:gridCol>
                <a:gridCol w="9140439">
                  <a:extLst>
                    <a:ext uri="{9D8B030D-6E8A-4147-A177-3AD203B41FA5}">
                      <a16:colId xmlns:a16="http://schemas.microsoft.com/office/drawing/2014/main" val="461473724"/>
                    </a:ext>
                  </a:extLst>
                </a:gridCol>
              </a:tblGrid>
              <a:tr h="321695">
                <a:tc>
                  <a:txBody>
                    <a:bodyPr/>
                    <a:lstStyle/>
                    <a:p>
                      <a:r>
                        <a:rPr lang="en-US" sz="1400" b="0" dirty="0">
                          <a:latin typeface="Elevance Sans Medium" pitchFamily="50" charset="0"/>
                        </a:rPr>
                        <a:t>CPT/HCPCS Codes</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tc>
                  <a:txBody>
                    <a:bodyPr/>
                    <a:lstStyle/>
                    <a:p>
                      <a:r>
                        <a:rPr lang="en-US" sz="1400" b="0" dirty="0">
                          <a:latin typeface="Elevance Sans Medium" pitchFamily="50" charset="0"/>
                        </a:rPr>
                        <a:t>Description</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extLst>
                  <a:ext uri="{0D108BD9-81ED-4DB2-BD59-A6C34878D82A}">
                    <a16:rowId xmlns:a16="http://schemas.microsoft.com/office/drawing/2014/main" val="1729357916"/>
                  </a:ext>
                </a:extLst>
              </a:tr>
              <a:tr h="426599">
                <a:tc>
                  <a:txBody>
                    <a:bodyPr/>
                    <a:lstStyle/>
                    <a:p>
                      <a:r>
                        <a:rPr lang="en-US" sz="1200" b="0" dirty="0">
                          <a:solidFill>
                            <a:schemeClr val="tx1"/>
                          </a:solidFill>
                          <a:latin typeface="Elevance Sans" pitchFamily="50" charset="0"/>
                        </a:rPr>
                        <a:t>G0130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dirty="0">
                          <a:ln>
                            <a:noFill/>
                          </a:ln>
                          <a:effectLst/>
                          <a:latin typeface="Elevance Sans" pitchFamily="50" charset="0"/>
                        </a:rPr>
                        <a:t>Single energy X-ray absorptiometry (sexa) bone density study, one or more sites, appendicular skeleton (peripheral) (e.g., radius, wrist, heel)</a:t>
                      </a:r>
                      <a:endPar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533223354"/>
                  </a:ext>
                </a:extLst>
              </a:tr>
              <a:tr h="321695">
                <a:tc>
                  <a:txBody>
                    <a:bodyPr/>
                    <a:lstStyle/>
                    <a:p>
                      <a:r>
                        <a:rPr lang="en-US" sz="1200" b="0" dirty="0">
                          <a:solidFill>
                            <a:schemeClr val="tx1"/>
                          </a:solidFill>
                          <a:latin typeface="Elevance Sans" pitchFamily="50" charset="0"/>
                        </a:rPr>
                        <a:t>76977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dirty="0">
                          <a:ln>
                            <a:noFill/>
                          </a:ln>
                          <a:effectLst/>
                          <a:latin typeface="Elevance Sans" pitchFamily="50" charset="0"/>
                        </a:rPr>
                        <a:t>Ultrasound bone density measurement and interpretation, peripheral site(s), any method</a:t>
                      </a:r>
                      <a:endPar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064407567"/>
                  </a:ext>
                </a:extLst>
              </a:tr>
              <a:tr h="321695">
                <a:tc>
                  <a:txBody>
                    <a:bodyPr/>
                    <a:lstStyle/>
                    <a:p>
                      <a:r>
                        <a:rPr lang="en-US" sz="1200" b="0" dirty="0">
                          <a:solidFill>
                            <a:schemeClr val="tx1"/>
                          </a:solidFill>
                          <a:latin typeface="Elevance Sans" pitchFamily="50" charset="0"/>
                        </a:rPr>
                        <a:t>77078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dirty="0">
                          <a:ln>
                            <a:noFill/>
                          </a:ln>
                          <a:effectLst/>
                          <a:latin typeface="Elevance Sans" pitchFamily="50" charset="0"/>
                        </a:rPr>
                        <a:t>Computed tomography, bone mineral density study, one or more sites; axial skeleton (e.g., hips, pelvis, spine)</a:t>
                      </a:r>
                      <a:endPar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1054218879"/>
                  </a:ext>
                </a:extLst>
              </a:tr>
              <a:tr h="321695">
                <a:tc>
                  <a:txBody>
                    <a:bodyPr/>
                    <a:lstStyle/>
                    <a:p>
                      <a:r>
                        <a:rPr lang="en-US" sz="1200" b="0" dirty="0">
                          <a:solidFill>
                            <a:schemeClr val="tx1"/>
                          </a:solidFill>
                          <a:latin typeface="Elevance Sans" pitchFamily="50" charset="0"/>
                        </a:rPr>
                        <a:t>77080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dirty="0">
                          <a:ln>
                            <a:noFill/>
                          </a:ln>
                          <a:effectLst/>
                          <a:latin typeface="Elevance Sans" pitchFamily="50" charset="0"/>
                        </a:rPr>
                        <a:t>Dual-energy X-ray absorptiometry (DXA), bone density study, one or more sites; axial skeleton (e.g., hips, pelvis, spine)</a:t>
                      </a:r>
                      <a:endPar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4292997882"/>
                  </a:ext>
                </a:extLst>
              </a:tr>
              <a:tr h="426599">
                <a:tc>
                  <a:txBody>
                    <a:bodyPr/>
                    <a:lstStyle/>
                    <a:p>
                      <a:r>
                        <a:rPr lang="en-US" sz="1200" b="0" dirty="0">
                          <a:solidFill>
                            <a:schemeClr val="tx1"/>
                          </a:solidFill>
                          <a:latin typeface="Elevance Sans" pitchFamily="50" charset="0"/>
                        </a:rPr>
                        <a:t>77081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normalizeH="0" baseline="0" dirty="0">
                          <a:ln>
                            <a:noFill/>
                          </a:ln>
                          <a:solidFill>
                            <a:schemeClr val="dk1"/>
                          </a:solidFill>
                          <a:effectLst/>
                          <a:latin typeface="Elevance Sans" pitchFamily="50" charset="0"/>
                        </a:rPr>
                        <a:t>Dual-energy X-ray absorptiometry (DXA), bone density study, one or more sites; appendicular skeleton (peripheral) (e.g., radius, wrist, heel)</a:t>
                      </a:r>
                      <a:endParaRPr kumimoji="0" lang="en-US" sz="1200" b="0" u="none" strike="noStrike" kern="1200" cap="none" normalizeH="0" baseline="0" dirty="0">
                        <a:ln>
                          <a:noFill/>
                        </a:ln>
                        <a:solidFill>
                          <a:schemeClr val="dk1"/>
                        </a:solidFill>
                        <a:effectLst/>
                        <a:latin typeface="Elevance Sans" pitchFamily="50" charset="0"/>
                        <a:ea typeface="+mn-ea"/>
                        <a:cs typeface="+mn-cs"/>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2884096224"/>
                  </a:ext>
                </a:extLst>
              </a:tr>
              <a:tr h="524967">
                <a:tc>
                  <a:txBody>
                    <a:bodyPr/>
                    <a:lstStyle/>
                    <a:p>
                      <a:r>
                        <a:rPr lang="en-US" sz="1200" b="0" dirty="0">
                          <a:solidFill>
                            <a:schemeClr val="tx1"/>
                          </a:solidFill>
                          <a:latin typeface="Elevance Sans" pitchFamily="50" charset="0"/>
                        </a:rPr>
                        <a:t>77085</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normalizeH="0" baseline="0" dirty="0">
                          <a:ln>
                            <a:noFill/>
                          </a:ln>
                          <a:effectLst/>
                          <a:latin typeface="Elevance Sans" pitchFamily="50" charset="0"/>
                        </a:rPr>
                        <a:t>Dual-energy X-ray absorptiometry (DXA), bone density study, one or more sites; axial skeleton (e.g., hips, pelvis, spine), including vertebral fracture assessment</a:t>
                      </a:r>
                      <a:endPar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4088740134"/>
                  </a:ext>
                </a:extLst>
              </a:tr>
              <a:tr h="767879">
                <a:tc>
                  <a:txBody>
                    <a:bodyPr/>
                    <a:lstStyle/>
                    <a:p>
                      <a:r>
                        <a:rPr kumimoji="0" lang="en-US" sz="1200" u="none" strike="noStrike" kern="1200" cap="none" normalizeH="0" baseline="0" dirty="0">
                          <a:ln>
                            <a:noFill/>
                          </a:ln>
                          <a:effectLst/>
                          <a:latin typeface="Elevance Sans" pitchFamily="50" charset="0"/>
                        </a:rPr>
                        <a:t>G0130*</a:t>
                      </a:r>
                    </a:p>
                    <a:p>
                      <a:r>
                        <a:rPr kumimoji="0" lang="en-US" sz="1200" u="none" strike="noStrike" kern="1200" cap="none" normalizeH="0" baseline="0" dirty="0">
                          <a:ln>
                            <a:noFill/>
                          </a:ln>
                          <a:effectLst/>
                          <a:latin typeface="Elevance Sans" pitchFamily="50" charset="0"/>
                        </a:rPr>
                        <a:t>77078 *</a:t>
                      </a:r>
                    </a:p>
                    <a:p>
                      <a:r>
                        <a:rPr kumimoji="0" lang="en-US" sz="1200" u="none" strike="noStrike" kern="1200" cap="none" normalizeH="0" baseline="0" dirty="0">
                          <a:ln>
                            <a:noFill/>
                          </a:ln>
                          <a:effectLst/>
                          <a:latin typeface="Elevance Sans" pitchFamily="50" charset="0"/>
                        </a:rPr>
                        <a:t>77081 *</a:t>
                      </a:r>
                    </a:p>
                    <a:p>
                      <a:r>
                        <a:rPr kumimoji="0" lang="en-US" sz="1200" u="none" strike="noStrike" kern="1200" cap="none" normalizeH="0" baseline="0" dirty="0">
                          <a:ln>
                            <a:noFill/>
                          </a:ln>
                          <a:effectLst/>
                          <a:latin typeface="Elevance Sans" pitchFamily="50" charset="0"/>
                        </a:rPr>
                        <a:t>76977 *</a:t>
                      </a:r>
                      <a:endParaRPr lang="en-US" sz="1200" b="0" dirty="0">
                        <a:solidFill>
                          <a:schemeClr val="tx1"/>
                        </a:solidFill>
                        <a:latin typeface="Elevance Sans" pitchFamily="50" charset="0"/>
                      </a:endParaRP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levance Sans" pitchFamily="50" charset="0"/>
                        </a:rPr>
                        <a:t>These codes</a:t>
                      </a:r>
                      <a:r>
                        <a:rPr lang="en-US" sz="1200" baseline="0" dirty="0">
                          <a:latin typeface="Elevance Sans" pitchFamily="50" charset="0"/>
                        </a:rPr>
                        <a:t> </a:t>
                      </a:r>
                      <a:r>
                        <a:rPr lang="en-US" sz="1200" dirty="0">
                          <a:latin typeface="Elevance Sans" pitchFamily="50" charset="0"/>
                        </a:rPr>
                        <a:t>must contain a valid ICD-10-CM diagnosis code indicating the reason for the test is postmenopausal female, vertebral fracture, hyperparathyroidism or steroid therapy</a:t>
                      </a:r>
                      <a:endParaRPr lang="en-US" sz="1200" dirty="0">
                        <a:solidFill>
                          <a:schemeClr val="tx1">
                            <a:lumMod val="50000"/>
                          </a:schemeClr>
                        </a:solidFill>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2952251"/>
                  </a:ext>
                </a:extLst>
              </a:tr>
            </a:tbl>
          </a:graphicData>
        </a:graphic>
      </p:graphicFrame>
    </p:spTree>
    <p:extLst>
      <p:ext uri="{BB962C8B-B14F-4D97-AF65-F5344CB8AC3E}">
        <p14:creationId xmlns:p14="http://schemas.microsoft.com/office/powerpoint/2010/main" val="1100774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D61BA-7021-4D7B-77DA-CF88048A9C8D}"/>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16</a:t>
            </a:fld>
            <a:endParaRPr lang="en-US" dirty="0"/>
          </a:p>
        </p:txBody>
      </p:sp>
      <p:sp>
        <p:nvSpPr>
          <p:cNvPr id="3" name="Title 2">
            <a:extLst>
              <a:ext uri="{FF2B5EF4-FFF2-40B4-BE49-F238E27FC236}">
                <a16:creationId xmlns:a16="http://schemas.microsoft.com/office/drawing/2014/main" id="{4E9CDEAC-EC9F-7AF4-CF8C-43B3C997B035}"/>
              </a:ext>
            </a:extLst>
          </p:cNvPr>
          <p:cNvSpPr>
            <a:spLocks noGrp="1"/>
          </p:cNvSpPr>
          <p:nvPr>
            <p:ph type="title"/>
          </p:nvPr>
        </p:nvSpPr>
        <p:spPr>
          <a:xfrm>
            <a:off x="838200" y="578644"/>
            <a:ext cx="10515600" cy="757238"/>
          </a:xfrm>
        </p:spPr>
        <p:txBody>
          <a:bodyPr/>
          <a:lstStyle/>
          <a:p>
            <a:r>
              <a:rPr lang="en-US" dirty="0"/>
              <a:t>Coding </a:t>
            </a:r>
            <a:r>
              <a:rPr lang="en-US" dirty="0">
                <a:solidFill>
                  <a:srgbClr val="1160B0"/>
                </a:solidFill>
              </a:rPr>
              <a:t>2</a:t>
            </a:r>
          </a:p>
        </p:txBody>
      </p:sp>
      <p:sp>
        <p:nvSpPr>
          <p:cNvPr id="7" name="Text Placeholder 6">
            <a:extLst>
              <a:ext uri="{FF2B5EF4-FFF2-40B4-BE49-F238E27FC236}">
                <a16:creationId xmlns:a16="http://schemas.microsoft.com/office/drawing/2014/main" id="{B3E4FCE0-DF28-550C-BB14-C4985EE10167}"/>
              </a:ext>
            </a:extLst>
          </p:cNvPr>
          <p:cNvSpPr>
            <a:spLocks noGrp="1"/>
          </p:cNvSpPr>
          <p:nvPr>
            <p:ph type="body" sz="quarter" idx="13"/>
          </p:nvPr>
        </p:nvSpPr>
        <p:spPr>
          <a:xfrm>
            <a:off x="838200" y="1598556"/>
            <a:ext cx="10515600" cy="4565394"/>
          </a:xfrm>
        </p:spPr>
        <p:txBody>
          <a:bodyPr>
            <a:normAutofit lnSpcReduction="10000"/>
          </a:bodyPr>
          <a:lstStyle/>
          <a:p>
            <a:r>
              <a:rPr lang="en-US" dirty="0"/>
              <a:t>CPT codes 78350 and 78351 are noncovered procedures under Medicare</a:t>
            </a:r>
          </a:p>
          <a:p>
            <a:r>
              <a:rPr lang="en-US" dirty="0"/>
              <a:t>When you see a clock symbol beside a HCPCS/CPT code it means the code/service can be billed with a prolonged preventive services add-on code (G0513 and G0514)</a:t>
            </a:r>
          </a:p>
          <a:p>
            <a:r>
              <a:rPr lang="en-US" dirty="0"/>
              <a:t>Deductible and coinsurance are waived for all codes listed as payable on the charts shown</a:t>
            </a:r>
          </a:p>
          <a:p>
            <a:pPr lvl="1"/>
            <a:r>
              <a:rPr lang="en-US" dirty="0"/>
              <a:t>Find the most current list of ICD-10 codes in the </a:t>
            </a:r>
            <a:r>
              <a:rPr lang="en-US" dirty="0">
                <a:hlinkClick r:id="rId2"/>
              </a:rPr>
              <a:t>150.3 Bone (Mineral) Density Studies coding file</a:t>
            </a:r>
            <a:endParaRPr lang="en-US" dirty="0"/>
          </a:p>
          <a:p>
            <a:pPr lvl="1"/>
            <a:r>
              <a:rPr lang="en-US" dirty="0"/>
              <a:t>Additional ICD-10 codes may apply. Find individual change requests and specific ICD-10-CM service codes we cover on the </a:t>
            </a:r>
            <a:r>
              <a:rPr lang="en-US" dirty="0">
                <a:hlinkClick r:id="rId3"/>
              </a:rPr>
              <a:t>CMS ICD-10 </a:t>
            </a:r>
            <a:r>
              <a:rPr lang="en-US" dirty="0"/>
              <a:t>web page</a:t>
            </a:r>
          </a:p>
          <a:p>
            <a:endParaRPr lang="en-US" dirty="0"/>
          </a:p>
        </p:txBody>
      </p:sp>
    </p:spTree>
    <p:extLst>
      <p:ext uri="{BB962C8B-B14F-4D97-AF65-F5344CB8AC3E}">
        <p14:creationId xmlns:p14="http://schemas.microsoft.com/office/powerpoint/2010/main" val="84103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lstStyle/>
          <a:p>
            <a:r>
              <a:rPr lang="en-US" dirty="0"/>
              <a:t>Prostate Cancer Screening</a:t>
            </a:r>
          </a:p>
        </p:txBody>
      </p:sp>
      <p:sp>
        <p:nvSpPr>
          <p:cNvPr id="3" name="Slide Number Placeholder 2"/>
          <p:cNvSpPr>
            <a:spLocks noGrp="1"/>
          </p:cNvSpPr>
          <p:nvPr>
            <p:ph type="sldNum" sz="quarter" idx="4294967295"/>
          </p:nvPr>
        </p:nvSpPr>
        <p:spPr>
          <a:xfrm>
            <a:off x="11709400" y="6248400"/>
            <a:ext cx="482600" cy="203200"/>
          </a:xfrm>
          <a:prstGeom prst="rect">
            <a:avLst/>
          </a:prstGeom>
        </p:spPr>
        <p:txBody>
          <a:bodyPr/>
          <a:lstStyle/>
          <a:p>
            <a:fld id="{428103CF-1788-433E-A75F-9976B133F1AB}" type="slidenum">
              <a:rPr lang="en-US" smtClean="0"/>
              <a:pPr/>
              <a:t>17</a:t>
            </a:fld>
            <a:endParaRPr lang="en-US" dirty="0"/>
          </a:p>
        </p:txBody>
      </p:sp>
    </p:spTree>
    <p:extLst>
      <p:ext uri="{BB962C8B-B14F-4D97-AF65-F5344CB8AC3E}">
        <p14:creationId xmlns:p14="http://schemas.microsoft.com/office/powerpoint/2010/main" val="188659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18</a:t>
            </a:fld>
            <a:endParaRPr lang="en-US" dirty="0"/>
          </a:p>
        </p:txBody>
      </p:sp>
      <p:sp>
        <p:nvSpPr>
          <p:cNvPr id="4" name="Title 3"/>
          <p:cNvSpPr>
            <a:spLocks noGrp="1"/>
          </p:cNvSpPr>
          <p:nvPr>
            <p:ph type="title"/>
          </p:nvPr>
        </p:nvSpPr>
        <p:spPr>
          <a:xfrm>
            <a:off x="838200" y="578644"/>
            <a:ext cx="10515600" cy="757238"/>
          </a:xfrm>
        </p:spPr>
        <p:txBody>
          <a:bodyPr/>
          <a:lstStyle/>
          <a:p>
            <a:r>
              <a:rPr lang="en-US" dirty="0"/>
              <a:t>Prostate Cancer Screening </a:t>
            </a:r>
            <a:r>
              <a:rPr lang="en-US" dirty="0">
                <a:solidFill>
                  <a:srgbClr val="1160B0"/>
                </a:solidFill>
              </a:rPr>
              <a:t>1</a:t>
            </a:r>
          </a:p>
        </p:txBody>
      </p:sp>
      <p:sp>
        <p:nvSpPr>
          <p:cNvPr id="2" name="Text Placeholder 1"/>
          <p:cNvSpPr>
            <a:spLocks noGrp="1"/>
          </p:cNvSpPr>
          <p:nvPr>
            <p:ph type="body" sz="quarter" idx="13"/>
          </p:nvPr>
        </p:nvSpPr>
        <p:spPr>
          <a:xfrm>
            <a:off x="838200" y="1598556"/>
            <a:ext cx="10515600" cy="4565394"/>
          </a:xfrm>
        </p:spPr>
        <p:txBody>
          <a:bodyPr/>
          <a:lstStyle/>
          <a:p>
            <a:r>
              <a:rPr lang="en-US" dirty="0"/>
              <a:t>Tests to detect prostate cancer</a:t>
            </a:r>
          </a:p>
          <a:p>
            <a:pPr lvl="1"/>
            <a:r>
              <a:rPr lang="en-US" dirty="0"/>
              <a:t>Screening PSA blood test – measures the level of prostate specific antigen in an individual’s blood</a:t>
            </a:r>
          </a:p>
          <a:p>
            <a:pPr lvl="2"/>
            <a:r>
              <a:rPr lang="en-US" dirty="0"/>
              <a:t>Must be ordered by beneficiary’s physician or PA, NP, CNS or CNM</a:t>
            </a:r>
          </a:p>
          <a:p>
            <a:pPr lvl="3"/>
            <a:r>
              <a:rPr lang="en-US" dirty="0"/>
              <a:t>Fully knowledgeable about beneficiary’s medical condition</a:t>
            </a:r>
          </a:p>
          <a:p>
            <a:pPr lvl="3"/>
            <a:r>
              <a:rPr lang="en-US" dirty="0"/>
              <a:t>Responsible for explaining the results of test</a:t>
            </a:r>
          </a:p>
          <a:p>
            <a:pPr lvl="2"/>
            <a:r>
              <a:rPr lang="en-US" dirty="0"/>
              <a:t>Screening PSA test is paid under the clinical diagnostic lab fee schedule</a:t>
            </a:r>
          </a:p>
          <a:p>
            <a:r>
              <a:rPr lang="en-US" dirty="0"/>
              <a:t>Coinsurance and deductible waived</a:t>
            </a:r>
          </a:p>
          <a:p>
            <a:endParaRPr lang="en-US" dirty="0"/>
          </a:p>
        </p:txBody>
      </p:sp>
    </p:spTree>
    <p:extLst>
      <p:ext uri="{BB962C8B-B14F-4D97-AF65-F5344CB8AC3E}">
        <p14:creationId xmlns:p14="http://schemas.microsoft.com/office/powerpoint/2010/main" val="1276400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19</a:t>
            </a:fld>
            <a:endParaRPr lang="en-US" dirty="0"/>
          </a:p>
        </p:txBody>
      </p:sp>
      <p:sp>
        <p:nvSpPr>
          <p:cNvPr id="4" name="Title 3"/>
          <p:cNvSpPr>
            <a:spLocks noGrp="1"/>
          </p:cNvSpPr>
          <p:nvPr>
            <p:ph type="title"/>
          </p:nvPr>
        </p:nvSpPr>
        <p:spPr>
          <a:xfrm>
            <a:off x="838200" y="578644"/>
            <a:ext cx="10515600" cy="757238"/>
          </a:xfrm>
        </p:spPr>
        <p:txBody>
          <a:bodyPr/>
          <a:lstStyle/>
          <a:p>
            <a:r>
              <a:rPr lang="en-US" dirty="0"/>
              <a:t>Prostate Cancer Screening-Cont.</a:t>
            </a:r>
          </a:p>
        </p:txBody>
      </p:sp>
      <p:sp>
        <p:nvSpPr>
          <p:cNvPr id="2" name="Text Placeholder 1"/>
          <p:cNvSpPr>
            <a:spLocks noGrp="1"/>
          </p:cNvSpPr>
          <p:nvPr>
            <p:ph type="body" sz="quarter" idx="13"/>
          </p:nvPr>
        </p:nvSpPr>
        <p:spPr>
          <a:xfrm>
            <a:off x="838200" y="1598556"/>
            <a:ext cx="10515600" cy="4565394"/>
          </a:xfrm>
        </p:spPr>
        <p:txBody>
          <a:bodyPr/>
          <a:lstStyle/>
          <a:p>
            <a:r>
              <a:rPr lang="en-US" dirty="0"/>
              <a:t>Tests to detect prostate cancer</a:t>
            </a:r>
          </a:p>
          <a:p>
            <a:pPr lvl="1"/>
            <a:r>
              <a:rPr lang="en-US" dirty="0"/>
              <a:t>Screening DRE - A clinical exam for nodules or other abnormalities of the prostate</a:t>
            </a:r>
          </a:p>
          <a:p>
            <a:pPr lvl="2"/>
            <a:r>
              <a:rPr lang="en-US" dirty="0"/>
              <a:t>Must be performed by doctor of medicine or osteopathy, PA, NP, CNS or CNM authorized under state law to perform examination</a:t>
            </a:r>
          </a:p>
          <a:p>
            <a:pPr lvl="3"/>
            <a:r>
              <a:rPr lang="en-US" dirty="0"/>
              <a:t>Fully knowledgeable about beneficiary’s medical condition </a:t>
            </a:r>
          </a:p>
          <a:p>
            <a:pPr lvl="3"/>
            <a:r>
              <a:rPr lang="en-US" dirty="0"/>
              <a:t>Responsible for explaining results of examination</a:t>
            </a:r>
          </a:p>
          <a:p>
            <a:r>
              <a:rPr lang="en-US" dirty="0"/>
              <a:t>Coinsurance or copayment and deductible apply</a:t>
            </a:r>
          </a:p>
        </p:txBody>
      </p:sp>
    </p:spTree>
    <p:extLst>
      <p:ext uri="{BB962C8B-B14F-4D97-AF65-F5344CB8AC3E}">
        <p14:creationId xmlns:p14="http://schemas.microsoft.com/office/powerpoint/2010/main" val="86694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289EF-3422-58E6-7874-D7D4517F24F3}"/>
              </a:ext>
            </a:extLst>
          </p:cNvPr>
          <p:cNvSpPr>
            <a:spLocks noGrp="1"/>
          </p:cNvSpPr>
          <p:nvPr>
            <p:ph type="title"/>
          </p:nvPr>
        </p:nvSpPr>
        <p:spPr>
          <a:xfrm>
            <a:off x="307857" y="4670465"/>
            <a:ext cx="2685374" cy="1325563"/>
          </a:xfrm>
        </p:spPr>
        <p:txBody>
          <a:bodyPr/>
          <a:lstStyle/>
          <a:p>
            <a:r>
              <a:rPr lang="en-US" dirty="0"/>
              <a:t>Disclaimer</a:t>
            </a:r>
          </a:p>
        </p:txBody>
      </p:sp>
      <p:sp>
        <p:nvSpPr>
          <p:cNvPr id="4" name="Text Placeholder 3">
            <a:extLst>
              <a:ext uri="{FF2B5EF4-FFF2-40B4-BE49-F238E27FC236}">
                <a16:creationId xmlns:a16="http://schemas.microsoft.com/office/drawing/2014/main" id="{FBE73F49-989C-AFAF-C1B2-C77A8E965C6C}"/>
              </a:ext>
            </a:extLst>
          </p:cNvPr>
          <p:cNvSpPr>
            <a:spLocks noGrp="1"/>
          </p:cNvSpPr>
          <p:nvPr>
            <p:ph type="body" sz="quarter" idx="11"/>
          </p:nvPr>
        </p:nvSpPr>
        <p:spPr>
          <a:xfrm>
            <a:off x="3246995" y="4670466"/>
            <a:ext cx="8186981" cy="1595162"/>
          </a:xfrm>
        </p:spPr>
        <p:txBody>
          <a:bodyPr>
            <a:normAutofit/>
          </a:bodyPr>
          <a:lstStyle/>
          <a:p>
            <a:pPr>
              <a:lnSpc>
                <a:spcPct val="100000"/>
              </a:lnSpc>
            </a:pPr>
            <a:r>
              <a:rPr lang="en-US" sz="1200" dirty="0"/>
              <a:t>National Government Services, Inc. has produced this material as an informational reference for providers furnishing services in our contract jurisdiction. National Government Services employees, agents, and staff make no representation, warranty, or guarantee that this compilation of Medicare information is error-free and will bear no responsibility or liability for the results or consequences of the use of this material. Although every reasonable effort has been made to assure the accuracy of the information within these pages at the time of publication, the Medicare Program is constantly changing, and it is the responsibility of each provider to remain abreast of the Medicare Program requirements. Any regulations, policies and/or guidelines cited in this publication are subject to change without further notice. Current Medicare regulations can be found on the </a:t>
            </a:r>
            <a:r>
              <a:rPr lang="en-US" sz="1200" dirty="0">
                <a:hlinkClick r:id="rId2"/>
              </a:rPr>
              <a:t>CMS website</a:t>
            </a:r>
            <a:r>
              <a:rPr lang="en-US" sz="1200" dirty="0"/>
              <a:t>.</a:t>
            </a:r>
          </a:p>
        </p:txBody>
      </p:sp>
    </p:spTree>
    <p:extLst>
      <p:ext uri="{BB962C8B-B14F-4D97-AF65-F5344CB8AC3E}">
        <p14:creationId xmlns:p14="http://schemas.microsoft.com/office/powerpoint/2010/main" val="1996986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2463D1CC-2375-4A0D-A1F1-B2B2DB58D916}" type="slidenum">
              <a:rPr lang="en-US" smtClean="0"/>
              <a:pPr/>
              <a:t>20</a:t>
            </a:fld>
            <a:endParaRPr lang="en-US" dirty="0"/>
          </a:p>
        </p:txBody>
      </p:sp>
      <p:sp>
        <p:nvSpPr>
          <p:cNvPr id="2" name="Title 1"/>
          <p:cNvSpPr>
            <a:spLocks noGrp="1"/>
          </p:cNvSpPr>
          <p:nvPr>
            <p:ph type="title"/>
          </p:nvPr>
        </p:nvSpPr>
        <p:spPr>
          <a:xfrm>
            <a:off x="838200" y="578644"/>
            <a:ext cx="10515600" cy="757238"/>
          </a:xfrm>
        </p:spPr>
        <p:txBody>
          <a:bodyPr/>
          <a:lstStyle/>
          <a:p>
            <a:r>
              <a:rPr lang="en-US" dirty="0"/>
              <a:t>Correct Coding Requirements - DRE</a:t>
            </a:r>
          </a:p>
        </p:txBody>
      </p:sp>
      <p:sp>
        <p:nvSpPr>
          <p:cNvPr id="3" name="Text Placeholder 2"/>
          <p:cNvSpPr>
            <a:spLocks noGrp="1"/>
          </p:cNvSpPr>
          <p:nvPr>
            <p:ph type="body" sz="quarter" idx="13"/>
          </p:nvPr>
        </p:nvSpPr>
        <p:spPr>
          <a:xfrm>
            <a:off x="838200" y="1598556"/>
            <a:ext cx="10515600" cy="4565394"/>
          </a:xfrm>
        </p:spPr>
        <p:txBody>
          <a:bodyPr/>
          <a:lstStyle/>
          <a:p>
            <a:r>
              <a:rPr lang="en-US" dirty="0"/>
              <a:t>Billing/payment is bundled into payment for a covered E/M service</a:t>
            </a:r>
          </a:p>
          <a:p>
            <a:pPr lvl="1"/>
            <a:r>
              <a:rPr lang="en-US" dirty="0"/>
              <a:t>When the two services are furnished on the same day</a:t>
            </a:r>
          </a:p>
          <a:p>
            <a:pPr lvl="1"/>
            <a:r>
              <a:rPr lang="en-US" dirty="0"/>
              <a:t>Payable separately if only service provided</a:t>
            </a:r>
          </a:p>
          <a:p>
            <a:pPr lvl="1"/>
            <a:r>
              <a:rPr lang="en-US" dirty="0"/>
              <a:t>If all other coverage requirements are met</a:t>
            </a:r>
          </a:p>
        </p:txBody>
      </p:sp>
    </p:spTree>
    <p:extLst>
      <p:ext uri="{BB962C8B-B14F-4D97-AF65-F5344CB8AC3E}">
        <p14:creationId xmlns:p14="http://schemas.microsoft.com/office/powerpoint/2010/main" val="3808618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21</a:t>
            </a:fld>
            <a:endParaRPr lang="en-US" dirty="0"/>
          </a:p>
        </p:txBody>
      </p:sp>
      <p:sp>
        <p:nvSpPr>
          <p:cNvPr id="4" name="Title 3"/>
          <p:cNvSpPr>
            <a:spLocks noGrp="1"/>
          </p:cNvSpPr>
          <p:nvPr>
            <p:ph type="title"/>
          </p:nvPr>
        </p:nvSpPr>
        <p:spPr>
          <a:xfrm>
            <a:off x="838200" y="578644"/>
            <a:ext cx="10515600" cy="757238"/>
          </a:xfrm>
        </p:spPr>
        <p:txBody>
          <a:bodyPr/>
          <a:lstStyle/>
          <a:p>
            <a:r>
              <a:rPr lang="en-US" dirty="0"/>
              <a:t>Eligibility</a:t>
            </a:r>
          </a:p>
        </p:txBody>
      </p:sp>
      <p:sp>
        <p:nvSpPr>
          <p:cNvPr id="2" name="Text Placeholder 1"/>
          <p:cNvSpPr>
            <a:spLocks noGrp="1"/>
          </p:cNvSpPr>
          <p:nvPr>
            <p:ph type="body" sz="quarter" idx="13"/>
          </p:nvPr>
        </p:nvSpPr>
        <p:spPr>
          <a:xfrm>
            <a:off x="838200" y="1598556"/>
            <a:ext cx="10515600" cy="4565394"/>
          </a:xfrm>
        </p:spPr>
        <p:txBody>
          <a:bodyPr/>
          <a:lstStyle/>
          <a:p>
            <a:r>
              <a:rPr lang="en-US" dirty="0"/>
              <a:t>Eligibility</a:t>
            </a:r>
          </a:p>
          <a:p>
            <a:pPr lvl="1"/>
            <a:r>
              <a:rPr lang="en-US" dirty="0"/>
              <a:t>All male Medicare beneficiaries aged 50 and older</a:t>
            </a:r>
          </a:p>
          <a:p>
            <a:pPr lvl="2"/>
            <a:r>
              <a:rPr lang="en-US" dirty="0"/>
              <a:t>Coverage begins day after 50th birthday	</a:t>
            </a:r>
          </a:p>
          <a:p>
            <a:r>
              <a:rPr lang="en-US" dirty="0"/>
              <a:t>Frequency</a:t>
            </a:r>
          </a:p>
          <a:p>
            <a:pPr lvl="1"/>
            <a:r>
              <a:rPr lang="en-US" dirty="0"/>
              <a:t>Annually</a:t>
            </a:r>
          </a:p>
        </p:txBody>
      </p:sp>
    </p:spTree>
    <p:extLst>
      <p:ext uri="{BB962C8B-B14F-4D97-AF65-F5344CB8AC3E}">
        <p14:creationId xmlns:p14="http://schemas.microsoft.com/office/powerpoint/2010/main" val="2111371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D61BA-7021-4D7B-77DA-CF88048A9C8D}"/>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22</a:t>
            </a:fld>
            <a:endParaRPr lang="en-US" dirty="0"/>
          </a:p>
        </p:txBody>
      </p:sp>
      <p:sp>
        <p:nvSpPr>
          <p:cNvPr id="3" name="Title 2">
            <a:extLst>
              <a:ext uri="{FF2B5EF4-FFF2-40B4-BE49-F238E27FC236}">
                <a16:creationId xmlns:a16="http://schemas.microsoft.com/office/drawing/2014/main" id="{4E9CDEAC-EC9F-7AF4-CF8C-43B3C997B035}"/>
              </a:ext>
            </a:extLst>
          </p:cNvPr>
          <p:cNvSpPr>
            <a:spLocks noGrp="1"/>
          </p:cNvSpPr>
          <p:nvPr>
            <p:ph type="title"/>
          </p:nvPr>
        </p:nvSpPr>
        <p:spPr>
          <a:xfrm>
            <a:off x="838200" y="578644"/>
            <a:ext cx="10515600" cy="757238"/>
          </a:xfrm>
        </p:spPr>
        <p:txBody>
          <a:bodyPr/>
          <a:lstStyle/>
          <a:p>
            <a:r>
              <a:rPr lang="en-US" dirty="0"/>
              <a:t>Coding </a:t>
            </a:r>
            <a:r>
              <a:rPr lang="en-US" dirty="0">
                <a:solidFill>
                  <a:srgbClr val="1160B0"/>
                </a:solidFill>
              </a:rPr>
              <a:t>3</a:t>
            </a:r>
          </a:p>
        </p:txBody>
      </p:sp>
      <p:sp>
        <p:nvSpPr>
          <p:cNvPr id="8" name="Text Placeholder 7">
            <a:extLst>
              <a:ext uri="{FF2B5EF4-FFF2-40B4-BE49-F238E27FC236}">
                <a16:creationId xmlns:a16="http://schemas.microsoft.com/office/drawing/2014/main" id="{3BBFC12A-0FD3-5674-DB2D-9A9E8CFEDB2C}"/>
              </a:ext>
            </a:extLst>
          </p:cNvPr>
          <p:cNvSpPr>
            <a:spLocks noGrp="1"/>
          </p:cNvSpPr>
          <p:nvPr>
            <p:ph type="body" sz="quarter" idx="13"/>
          </p:nvPr>
        </p:nvSpPr>
        <p:spPr>
          <a:xfrm>
            <a:off x="838200" y="1598556"/>
            <a:ext cx="10515600" cy="4565394"/>
          </a:xfrm>
        </p:spPr>
        <p:txBody>
          <a:bodyPr/>
          <a:lstStyle/>
          <a:p>
            <a:r>
              <a:rPr lang="en-US" dirty="0"/>
              <a:t>ICD-10 diagnosis coding: Z12.5</a:t>
            </a:r>
          </a:p>
          <a:p>
            <a:pPr lvl="1"/>
            <a:r>
              <a:rPr lang="en-US" dirty="0"/>
              <a:t>Additional ICD-10 codes may apply</a:t>
            </a:r>
          </a:p>
          <a:p>
            <a:pPr lvl="1"/>
            <a:r>
              <a:rPr lang="en-US" dirty="0"/>
              <a:t>See the </a:t>
            </a:r>
            <a:r>
              <a:rPr lang="en-US" dirty="0">
                <a:hlinkClick r:id="rId2"/>
              </a:rPr>
              <a:t>CMS ICD-10 web page</a:t>
            </a:r>
            <a:r>
              <a:rPr lang="en-US" dirty="0"/>
              <a:t> for individual change requests and the specific ICD-10-CM codes Medicare covers for this service</a:t>
            </a:r>
          </a:p>
          <a:p>
            <a:endParaRPr lang="en-US" dirty="0"/>
          </a:p>
        </p:txBody>
      </p:sp>
      <p:graphicFrame>
        <p:nvGraphicFramePr>
          <p:cNvPr id="7" name="Table 6">
            <a:extLst>
              <a:ext uri="{FF2B5EF4-FFF2-40B4-BE49-F238E27FC236}">
                <a16:creationId xmlns:a16="http://schemas.microsoft.com/office/drawing/2014/main" id="{3F23464D-CAEF-401F-6327-1DDBFF8DE414}"/>
              </a:ext>
            </a:extLst>
          </p:cNvPr>
          <p:cNvGraphicFramePr>
            <a:graphicFrameLocks noGrp="1"/>
          </p:cNvGraphicFramePr>
          <p:nvPr>
            <p:extLst>
              <p:ext uri="{D42A27DB-BD31-4B8C-83A1-F6EECF244321}">
                <p14:modId xmlns:p14="http://schemas.microsoft.com/office/powerpoint/2010/main" val="3018125165"/>
              </p:ext>
            </p:extLst>
          </p:nvPr>
        </p:nvGraphicFramePr>
        <p:xfrm>
          <a:off x="1436405" y="3599726"/>
          <a:ext cx="8818548" cy="1259840"/>
        </p:xfrm>
        <a:graphic>
          <a:graphicData uri="http://schemas.openxmlformats.org/drawingml/2006/table">
            <a:tbl>
              <a:tblPr firstRow="1" bandRow="1">
                <a:tableStyleId>{912C8C85-51F0-491E-9774-3900AFEF0FD7}</a:tableStyleId>
              </a:tblPr>
              <a:tblGrid>
                <a:gridCol w="1411665">
                  <a:extLst>
                    <a:ext uri="{9D8B030D-6E8A-4147-A177-3AD203B41FA5}">
                      <a16:colId xmlns:a16="http://schemas.microsoft.com/office/drawing/2014/main" val="1444665115"/>
                    </a:ext>
                  </a:extLst>
                </a:gridCol>
                <a:gridCol w="7406883">
                  <a:extLst>
                    <a:ext uri="{9D8B030D-6E8A-4147-A177-3AD203B41FA5}">
                      <a16:colId xmlns:a16="http://schemas.microsoft.com/office/drawing/2014/main" val="461473724"/>
                    </a:ext>
                  </a:extLst>
                </a:gridCol>
              </a:tblGrid>
              <a:tr h="0">
                <a:tc>
                  <a:txBody>
                    <a:bodyPr/>
                    <a:lstStyle/>
                    <a:p>
                      <a:r>
                        <a:rPr lang="en-US" sz="1400" b="0" dirty="0">
                          <a:latin typeface="Elevance Sans Medium" pitchFamily="50" charset="0"/>
                        </a:rPr>
                        <a:t>CPT/HCPCS Codes</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tc>
                  <a:txBody>
                    <a:bodyPr/>
                    <a:lstStyle/>
                    <a:p>
                      <a:r>
                        <a:rPr lang="en-US" sz="1400" b="0" dirty="0">
                          <a:latin typeface="Elevance Sans Medium" pitchFamily="50" charset="0"/>
                        </a:rPr>
                        <a:t>Description</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extLst>
                  <a:ext uri="{0D108BD9-81ED-4DB2-BD59-A6C34878D82A}">
                    <a16:rowId xmlns:a16="http://schemas.microsoft.com/office/drawing/2014/main" val="1729357916"/>
                  </a:ext>
                </a:extLst>
              </a:tr>
              <a:tr h="370840">
                <a:tc>
                  <a:txBody>
                    <a:bodyPr/>
                    <a:lstStyle/>
                    <a:p>
                      <a:r>
                        <a:rPr lang="en-US" sz="1200" b="0" dirty="0">
                          <a:solidFill>
                            <a:schemeClr val="tx1"/>
                          </a:solidFill>
                          <a:latin typeface="Elevance Sans" pitchFamily="50" charset="0"/>
                        </a:rPr>
                        <a:t>G0102</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levance Sans" pitchFamily="50" charset="0"/>
                        </a:rPr>
                        <a:t>Prostate cancer screening; digital rectal examination (DRE)</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533223354"/>
                  </a:ext>
                </a:extLst>
              </a:tr>
              <a:tr h="370840">
                <a:tc>
                  <a:txBody>
                    <a:bodyPr/>
                    <a:lstStyle/>
                    <a:p>
                      <a:r>
                        <a:rPr lang="en-US" sz="1200" b="0" dirty="0">
                          <a:solidFill>
                            <a:schemeClr val="tx1"/>
                          </a:solidFill>
                          <a:latin typeface="Elevance Sans" pitchFamily="50" charset="0"/>
                        </a:rPr>
                        <a:t>G0103</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levance Sans" pitchFamily="50" charset="0"/>
                        </a:rPr>
                        <a:t>Prostate cancer screening; prostate specific antigen test (PSA)</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064407567"/>
                  </a:ext>
                </a:extLst>
              </a:tr>
            </a:tbl>
          </a:graphicData>
        </a:graphic>
      </p:graphicFrame>
    </p:spTree>
    <p:extLst>
      <p:ext uri="{BB962C8B-B14F-4D97-AF65-F5344CB8AC3E}">
        <p14:creationId xmlns:p14="http://schemas.microsoft.com/office/powerpoint/2010/main" val="2270720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2463D1CC-2375-4A0D-A1F1-B2B2DB58D916}" type="slidenum">
              <a:rPr lang="en-US" smtClean="0"/>
              <a:pPr/>
              <a:t>23</a:t>
            </a:fld>
            <a:endParaRPr lang="en-US" dirty="0"/>
          </a:p>
        </p:txBody>
      </p:sp>
      <p:sp>
        <p:nvSpPr>
          <p:cNvPr id="2" name="Title 1"/>
          <p:cNvSpPr>
            <a:spLocks noGrp="1"/>
          </p:cNvSpPr>
          <p:nvPr>
            <p:ph type="title"/>
          </p:nvPr>
        </p:nvSpPr>
        <p:spPr>
          <a:xfrm>
            <a:off x="838200" y="578644"/>
            <a:ext cx="10515600" cy="757238"/>
          </a:xfrm>
        </p:spPr>
        <p:txBody>
          <a:bodyPr/>
          <a:lstStyle/>
          <a:p>
            <a:r>
              <a:rPr lang="en-US" dirty="0"/>
              <a:t>Common Denial Messages </a:t>
            </a:r>
            <a:r>
              <a:rPr lang="en-US" dirty="0">
                <a:solidFill>
                  <a:srgbClr val="1160B0"/>
                </a:solidFill>
              </a:rPr>
              <a:t>1</a:t>
            </a:r>
          </a:p>
        </p:txBody>
      </p:sp>
      <p:sp>
        <p:nvSpPr>
          <p:cNvPr id="3" name="Text Placeholder 2"/>
          <p:cNvSpPr>
            <a:spLocks noGrp="1"/>
          </p:cNvSpPr>
          <p:nvPr>
            <p:ph type="body" sz="quarter" idx="13"/>
          </p:nvPr>
        </p:nvSpPr>
        <p:spPr>
          <a:xfrm>
            <a:off x="838200" y="1598556"/>
            <a:ext cx="10515600" cy="4565394"/>
          </a:xfrm>
        </p:spPr>
        <p:txBody>
          <a:bodyPr/>
          <a:lstStyle/>
          <a:p>
            <a:r>
              <a:rPr lang="en-US" dirty="0"/>
              <a:t>The procedure/revenue code is inconsistent with the patient’s age</a:t>
            </a:r>
          </a:p>
          <a:p>
            <a:r>
              <a:rPr lang="en-US" dirty="0"/>
              <a:t>Service not covered when patient is under age 50</a:t>
            </a:r>
          </a:p>
          <a:p>
            <a:r>
              <a:rPr lang="en-US" dirty="0"/>
              <a:t>Benefit maximum for this time period has been reached</a:t>
            </a:r>
          </a:p>
          <a:p>
            <a:r>
              <a:rPr lang="en-US" dirty="0"/>
              <a:t>This (these) diagnosis(es) is (are) not covered</a:t>
            </a:r>
          </a:p>
        </p:txBody>
      </p:sp>
    </p:spTree>
    <p:extLst>
      <p:ext uri="{BB962C8B-B14F-4D97-AF65-F5344CB8AC3E}">
        <p14:creationId xmlns:p14="http://schemas.microsoft.com/office/powerpoint/2010/main" val="1911709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lstStyle/>
          <a:p>
            <a:r>
              <a:rPr lang="en-US" dirty="0"/>
              <a:t>Colorectal Cancer Screening </a:t>
            </a:r>
          </a:p>
        </p:txBody>
      </p:sp>
    </p:spTree>
    <p:extLst>
      <p:ext uri="{BB962C8B-B14F-4D97-AF65-F5344CB8AC3E}">
        <p14:creationId xmlns:p14="http://schemas.microsoft.com/office/powerpoint/2010/main" val="40336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25</a:t>
            </a:fld>
            <a:endParaRPr lang="en-US" dirty="0"/>
          </a:p>
        </p:txBody>
      </p:sp>
      <p:sp>
        <p:nvSpPr>
          <p:cNvPr id="4" name="Title 3"/>
          <p:cNvSpPr>
            <a:spLocks noGrp="1"/>
          </p:cNvSpPr>
          <p:nvPr>
            <p:ph type="title"/>
          </p:nvPr>
        </p:nvSpPr>
        <p:spPr>
          <a:xfrm>
            <a:off x="838200" y="578644"/>
            <a:ext cx="10515600" cy="757238"/>
          </a:xfrm>
        </p:spPr>
        <p:txBody>
          <a:bodyPr/>
          <a:lstStyle/>
          <a:p>
            <a:r>
              <a:rPr lang="en-US" dirty="0"/>
              <a:t>Did You Know? 2</a:t>
            </a:r>
          </a:p>
        </p:txBody>
      </p:sp>
      <p:sp>
        <p:nvSpPr>
          <p:cNvPr id="2" name="Text Placeholder 1"/>
          <p:cNvSpPr>
            <a:spLocks noGrp="1"/>
          </p:cNvSpPr>
          <p:nvPr>
            <p:ph type="body" sz="quarter" idx="13"/>
          </p:nvPr>
        </p:nvSpPr>
        <p:spPr>
          <a:xfrm>
            <a:off x="838200" y="1598556"/>
            <a:ext cx="10515600" cy="4565394"/>
          </a:xfrm>
        </p:spPr>
        <p:txBody>
          <a:bodyPr/>
          <a:lstStyle/>
          <a:p>
            <a:r>
              <a:rPr lang="en-US" dirty="0"/>
              <a:t>Colorectal cancer</a:t>
            </a:r>
          </a:p>
          <a:p>
            <a:pPr lvl="1"/>
            <a:r>
              <a:rPr lang="en-US" dirty="0"/>
              <a:t>Patients rarely display any symptoms; cancer can progress unnoticed and untreated </a:t>
            </a:r>
          </a:p>
          <a:p>
            <a:pPr lvl="1"/>
            <a:r>
              <a:rPr lang="en-US" dirty="0"/>
              <a:t>Most commonly found in individuals aged 50 or older </a:t>
            </a:r>
          </a:p>
          <a:p>
            <a:r>
              <a:rPr lang="en-US" dirty="0"/>
              <a:t>Colorectal screenings </a:t>
            </a:r>
          </a:p>
          <a:p>
            <a:pPr lvl="1"/>
            <a:r>
              <a:rPr lang="en-US" dirty="0"/>
              <a:t>Performed to diagnose or determine beneficiary's risk for developing colon cancer</a:t>
            </a:r>
          </a:p>
          <a:p>
            <a:pPr lvl="1"/>
            <a:r>
              <a:rPr lang="en-US" dirty="0"/>
              <a:t>May consist of several different screening test/procedures to test for polyps or colorectal cancer</a:t>
            </a:r>
          </a:p>
          <a:p>
            <a:endParaRPr lang="en-US" dirty="0"/>
          </a:p>
        </p:txBody>
      </p:sp>
    </p:spTree>
    <p:extLst>
      <p:ext uri="{BB962C8B-B14F-4D97-AF65-F5344CB8AC3E}">
        <p14:creationId xmlns:p14="http://schemas.microsoft.com/office/powerpoint/2010/main" val="416727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26</a:t>
            </a:fld>
            <a:endParaRPr lang="en-US" dirty="0"/>
          </a:p>
        </p:txBody>
      </p:sp>
      <p:sp>
        <p:nvSpPr>
          <p:cNvPr id="4" name="Title 3"/>
          <p:cNvSpPr>
            <a:spLocks noGrp="1"/>
          </p:cNvSpPr>
          <p:nvPr>
            <p:ph type="title"/>
          </p:nvPr>
        </p:nvSpPr>
        <p:spPr>
          <a:xfrm>
            <a:off x="838200" y="578644"/>
            <a:ext cx="10515600" cy="757238"/>
          </a:xfrm>
        </p:spPr>
        <p:txBody>
          <a:bodyPr/>
          <a:lstStyle/>
          <a:p>
            <a:r>
              <a:rPr lang="en-US" dirty="0"/>
              <a:t>High Risk Factors</a:t>
            </a:r>
          </a:p>
        </p:txBody>
      </p:sp>
      <p:sp>
        <p:nvSpPr>
          <p:cNvPr id="2" name="Text Placeholder 1"/>
          <p:cNvSpPr>
            <a:spLocks noGrp="1"/>
          </p:cNvSpPr>
          <p:nvPr>
            <p:ph type="body" sz="quarter" idx="13"/>
          </p:nvPr>
        </p:nvSpPr>
        <p:spPr>
          <a:xfrm>
            <a:off x="838200" y="1598556"/>
            <a:ext cx="10515600" cy="4565394"/>
          </a:xfrm>
        </p:spPr>
        <p:txBody>
          <a:bodyPr/>
          <a:lstStyle/>
          <a:p>
            <a:r>
              <a:rPr lang="en-US" dirty="0"/>
              <a:t>High-risk factors associated with colorectal cancer</a:t>
            </a:r>
          </a:p>
          <a:p>
            <a:pPr lvl="1"/>
            <a:r>
              <a:rPr lang="en-US" dirty="0"/>
              <a:t>Close relative (sibling, parent, or child) who has had colorectal cancer or adenomatous polyp</a:t>
            </a:r>
          </a:p>
          <a:p>
            <a:pPr lvl="1"/>
            <a:r>
              <a:rPr lang="en-US" dirty="0"/>
              <a:t>Family history of familial adenomatous polyposis</a:t>
            </a:r>
          </a:p>
          <a:p>
            <a:pPr lvl="1"/>
            <a:r>
              <a:rPr lang="en-US" dirty="0"/>
              <a:t>Family history of hereditary nonpolyposis colorectal cancer</a:t>
            </a:r>
          </a:p>
          <a:p>
            <a:pPr lvl="1"/>
            <a:r>
              <a:rPr lang="en-US" dirty="0"/>
              <a:t>Personal history of adenomatous polyps</a:t>
            </a:r>
          </a:p>
          <a:p>
            <a:pPr lvl="1"/>
            <a:r>
              <a:rPr lang="en-US" dirty="0"/>
              <a:t>Personal history of colorectal cancer</a:t>
            </a:r>
          </a:p>
          <a:p>
            <a:pPr lvl="1"/>
            <a:r>
              <a:rPr lang="en-US" dirty="0"/>
              <a:t>Inflammatory bowel disease, including Crohn’s disease and ulcerative colitis</a:t>
            </a:r>
          </a:p>
          <a:p>
            <a:pPr lvl="2"/>
            <a:r>
              <a:rPr lang="en-US" dirty="0">
                <a:hlinkClick r:id="rId3"/>
              </a:rPr>
              <a:t>42 CFR Section 410.37(a)(3)</a:t>
            </a:r>
            <a:endParaRPr lang="en-US" dirty="0"/>
          </a:p>
          <a:p>
            <a:endParaRPr lang="en-US" dirty="0"/>
          </a:p>
        </p:txBody>
      </p:sp>
    </p:spTree>
    <p:extLst>
      <p:ext uri="{BB962C8B-B14F-4D97-AF65-F5344CB8AC3E}">
        <p14:creationId xmlns:p14="http://schemas.microsoft.com/office/powerpoint/2010/main" val="268346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9D61BA-7021-4D7B-77DA-CF88048A9C8D}"/>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27</a:t>
            </a:fld>
            <a:endParaRPr lang="en-US" dirty="0"/>
          </a:p>
        </p:txBody>
      </p:sp>
      <p:sp>
        <p:nvSpPr>
          <p:cNvPr id="3" name="Title 2">
            <a:extLst>
              <a:ext uri="{FF2B5EF4-FFF2-40B4-BE49-F238E27FC236}">
                <a16:creationId xmlns:a16="http://schemas.microsoft.com/office/drawing/2014/main" id="{4E9CDEAC-EC9F-7AF4-CF8C-43B3C997B035}"/>
              </a:ext>
            </a:extLst>
          </p:cNvPr>
          <p:cNvSpPr>
            <a:spLocks noGrp="1"/>
          </p:cNvSpPr>
          <p:nvPr>
            <p:ph type="title"/>
          </p:nvPr>
        </p:nvSpPr>
        <p:spPr>
          <a:xfrm>
            <a:off x="838200" y="578644"/>
            <a:ext cx="10515600" cy="757238"/>
          </a:xfrm>
        </p:spPr>
        <p:txBody>
          <a:bodyPr/>
          <a:lstStyle/>
          <a:p>
            <a:r>
              <a:rPr lang="en-US" dirty="0"/>
              <a:t>Coding </a:t>
            </a:r>
            <a:r>
              <a:rPr lang="en-US" dirty="0">
                <a:solidFill>
                  <a:srgbClr val="1160B0"/>
                </a:solidFill>
              </a:rPr>
              <a:t>4</a:t>
            </a:r>
          </a:p>
        </p:txBody>
      </p:sp>
      <p:graphicFrame>
        <p:nvGraphicFramePr>
          <p:cNvPr id="7" name="Table 6">
            <a:extLst>
              <a:ext uri="{FF2B5EF4-FFF2-40B4-BE49-F238E27FC236}">
                <a16:creationId xmlns:a16="http://schemas.microsoft.com/office/drawing/2014/main" id="{3F23464D-CAEF-401F-6327-1DDBFF8DE414}"/>
              </a:ext>
            </a:extLst>
          </p:cNvPr>
          <p:cNvGraphicFramePr>
            <a:graphicFrameLocks noGrp="1"/>
          </p:cNvGraphicFramePr>
          <p:nvPr>
            <p:extLst>
              <p:ext uri="{D42A27DB-BD31-4B8C-83A1-F6EECF244321}">
                <p14:modId xmlns:p14="http://schemas.microsoft.com/office/powerpoint/2010/main" val="955837518"/>
              </p:ext>
            </p:extLst>
          </p:nvPr>
        </p:nvGraphicFramePr>
        <p:xfrm>
          <a:off x="838200" y="1631060"/>
          <a:ext cx="10515600" cy="3876040"/>
        </p:xfrm>
        <a:graphic>
          <a:graphicData uri="http://schemas.openxmlformats.org/drawingml/2006/table">
            <a:tbl>
              <a:tblPr firstRow="1" bandRow="1">
                <a:tableStyleId>{912C8C85-51F0-491E-9774-3900AFEF0FD7}</a:tableStyleId>
              </a:tblPr>
              <a:tblGrid>
                <a:gridCol w="1683327">
                  <a:extLst>
                    <a:ext uri="{9D8B030D-6E8A-4147-A177-3AD203B41FA5}">
                      <a16:colId xmlns:a16="http://schemas.microsoft.com/office/drawing/2014/main" val="1444665115"/>
                    </a:ext>
                  </a:extLst>
                </a:gridCol>
                <a:gridCol w="8832273">
                  <a:extLst>
                    <a:ext uri="{9D8B030D-6E8A-4147-A177-3AD203B41FA5}">
                      <a16:colId xmlns:a16="http://schemas.microsoft.com/office/drawing/2014/main" val="461473724"/>
                    </a:ext>
                  </a:extLst>
                </a:gridCol>
              </a:tblGrid>
              <a:tr h="370840">
                <a:tc>
                  <a:txBody>
                    <a:bodyPr/>
                    <a:lstStyle/>
                    <a:p>
                      <a:r>
                        <a:rPr lang="en-US" sz="1400" b="0" dirty="0">
                          <a:latin typeface="Elevance Sans Medium" pitchFamily="50" charset="0"/>
                        </a:rPr>
                        <a:t>CPT/HCPCS Codes</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tc>
                  <a:txBody>
                    <a:bodyPr/>
                    <a:lstStyle/>
                    <a:p>
                      <a:r>
                        <a:rPr lang="en-US" sz="1400" b="0" dirty="0">
                          <a:latin typeface="Elevance Sans Medium" pitchFamily="50" charset="0"/>
                        </a:rPr>
                        <a:t>Description</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extLst>
                  <a:ext uri="{0D108BD9-81ED-4DB2-BD59-A6C34878D82A}">
                    <a16:rowId xmlns:a16="http://schemas.microsoft.com/office/drawing/2014/main" val="1729357916"/>
                  </a:ext>
                </a:extLst>
              </a:tr>
              <a:tr h="370840">
                <a:tc>
                  <a:txBody>
                    <a:bodyPr/>
                    <a:lstStyle/>
                    <a:p>
                      <a:r>
                        <a:rPr lang="en-US" sz="1200" b="0" dirty="0">
                          <a:solidFill>
                            <a:schemeClr val="tx1"/>
                          </a:solidFill>
                          <a:latin typeface="Elevance Sans" pitchFamily="50" charset="0"/>
                        </a:rPr>
                        <a:t>G0104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rPr>
                        <a:t>Flexible sigmoidoscopy</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533223354"/>
                  </a:ext>
                </a:extLst>
              </a:tr>
              <a:tr h="370840">
                <a:tc>
                  <a:txBody>
                    <a:bodyPr/>
                    <a:lstStyle/>
                    <a:p>
                      <a:r>
                        <a:rPr lang="en-US" sz="1200" b="0" dirty="0">
                          <a:solidFill>
                            <a:schemeClr val="tx1"/>
                          </a:solidFill>
                          <a:latin typeface="Elevance Sans" pitchFamily="50" charset="0"/>
                        </a:rPr>
                        <a:t>G0105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normalizeH="0" baseline="0" dirty="0">
                          <a:ln>
                            <a:noFill/>
                          </a:ln>
                          <a:solidFill>
                            <a:schemeClr val="tx1">
                              <a:lumMod val="50000"/>
                            </a:schemeClr>
                          </a:solidFill>
                          <a:effectLst/>
                          <a:latin typeface="Elevance Sans" pitchFamily="50" charset="0"/>
                          <a:ea typeface="+mn-ea"/>
                          <a:cs typeface="+mn-cs"/>
                        </a:rPr>
                        <a:t>Colonoscopy on individual at high risk</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064407567"/>
                  </a:ext>
                </a:extLst>
              </a:tr>
              <a:tr h="370840">
                <a:tc>
                  <a:txBody>
                    <a:bodyPr/>
                    <a:lstStyle/>
                    <a:p>
                      <a:r>
                        <a:rPr lang="en-US" sz="1200" b="0" dirty="0">
                          <a:solidFill>
                            <a:schemeClr val="tx1"/>
                          </a:solidFill>
                          <a:latin typeface="Elevance Sans" pitchFamily="50" charset="0"/>
                        </a:rPr>
                        <a:t>G0121 *</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levance Sans" pitchFamily="50" charset="0"/>
                        </a:rPr>
                        <a:t>Colonoscopy on individual not at high risk</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1054218879"/>
                  </a:ext>
                </a:extLst>
              </a:tr>
              <a:tr h="370840">
                <a:tc>
                  <a:txBody>
                    <a:bodyPr/>
                    <a:lstStyle/>
                    <a:p>
                      <a:r>
                        <a:rPr lang="en-US" sz="1200" b="0" dirty="0">
                          <a:solidFill>
                            <a:schemeClr val="tx1"/>
                          </a:solidFill>
                          <a:latin typeface="Elevance Sans" pitchFamily="50" charset="0"/>
                        </a:rPr>
                        <a:t>G0327</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levance Sans" pitchFamily="50" charset="0"/>
                        </a:rPr>
                        <a:t>Colorectal cancer screening; blood-based biomarker</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881242510"/>
                  </a:ext>
                </a:extLst>
              </a:tr>
              <a:tr h="370840">
                <a:tc>
                  <a:txBody>
                    <a:bodyPr/>
                    <a:lstStyle/>
                    <a:p>
                      <a:r>
                        <a:rPr lang="en-US" sz="1200" b="0" dirty="0">
                          <a:solidFill>
                            <a:schemeClr val="tx1"/>
                          </a:solidFill>
                          <a:latin typeface="Elevance Sans" pitchFamily="50" charset="0"/>
                        </a:rPr>
                        <a:t>G0328</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Elevance Sans" pitchFamily="50" charset="0"/>
                        </a:rPr>
                        <a:t>Colorectal cancer screening; fecal occult blood test, immunoassay, 1-3 simultaneous</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4292997882"/>
                  </a:ext>
                </a:extLst>
              </a:tr>
              <a:tr h="370840">
                <a:tc>
                  <a:txBody>
                    <a:bodyPr/>
                    <a:lstStyle/>
                    <a:p>
                      <a:r>
                        <a:rPr lang="en-US" sz="1200" b="0" dirty="0">
                          <a:solidFill>
                            <a:schemeClr val="tx1"/>
                          </a:solidFill>
                          <a:latin typeface="Elevance Sans" pitchFamily="50" charset="0"/>
                        </a:rPr>
                        <a:t>74263</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Elevance Sans" pitchFamily="50" charset="0"/>
                          <a:ea typeface="+mn-ea"/>
                          <a:cs typeface="+mn-cs"/>
                        </a:rPr>
                        <a:t>Computed tomographic (CT) colonography, screening, including image postprocessing *Effective 1/1/2025</a:t>
                      </a:r>
                      <a:endParaRPr lang="en-US" sz="1200" dirty="0">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4128341038"/>
                  </a:ext>
                </a:extLst>
              </a:tr>
              <a:tr h="370840">
                <a:tc>
                  <a:txBody>
                    <a:bodyPr/>
                    <a:lstStyle/>
                    <a:p>
                      <a:r>
                        <a:rPr lang="en-US" sz="1200" b="0" dirty="0">
                          <a:solidFill>
                            <a:schemeClr val="tx1"/>
                          </a:solidFill>
                          <a:latin typeface="Elevance Sans" pitchFamily="50" charset="0"/>
                        </a:rPr>
                        <a:t>81528</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effectLst/>
                          <a:latin typeface="Elevance Sans" pitchFamily="50" charset="0"/>
                        </a:rPr>
                        <a:t>Oncology (colorectal) screening, quantitative real-time target and signal amplification of 10 DNA markers (KRAS mutations, promoter methylation of NDRG4 &amp; BMP3) and fecal hemoglobin, utilizing stool, algorithm reported as a positive or negative result</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2094964556"/>
                  </a:ext>
                </a:extLst>
              </a:tr>
              <a:tr h="370840">
                <a:tc>
                  <a:txBody>
                    <a:bodyPr/>
                    <a:lstStyle/>
                    <a:p>
                      <a:r>
                        <a:rPr lang="en-US" sz="1200" b="0" dirty="0">
                          <a:solidFill>
                            <a:schemeClr val="tx1"/>
                          </a:solidFill>
                          <a:latin typeface="Elevance Sans" pitchFamily="50" charset="0"/>
                        </a:rPr>
                        <a:t>82270</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effectLst/>
                          <a:latin typeface="Elevance Sans" pitchFamily="50" charset="0"/>
                        </a:rPr>
                        <a:t>Blood, occult, by peroxidase activity (e.g., guaiac), qualitative; feces, consecutive collected specimens with single determination, for colorectal neoplasm screening (i.e., patient was provided 3 cards or single triple card for consecutive collection)</a:t>
                      </a:r>
                      <a:endParaRPr kumimoji="0" lang="en-US" sz="1200" b="0" i="0" u="none" strike="noStrike" cap="none" normalizeH="0" baseline="0" dirty="0">
                        <a:ln>
                          <a:noFill/>
                        </a:ln>
                        <a:solidFill>
                          <a:schemeClr val="tx1">
                            <a:lumMod val="50000"/>
                          </a:schemeClr>
                        </a:solidFill>
                        <a:effectLst/>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72432310"/>
                  </a:ext>
                </a:extLst>
              </a:tr>
            </a:tbl>
          </a:graphicData>
        </a:graphic>
      </p:graphicFrame>
      <p:sp>
        <p:nvSpPr>
          <p:cNvPr id="4" name="TextBox 3">
            <a:extLst>
              <a:ext uri="{FF2B5EF4-FFF2-40B4-BE49-F238E27FC236}">
                <a16:creationId xmlns:a16="http://schemas.microsoft.com/office/drawing/2014/main" id="{0BED583D-A8E8-E0ED-8751-6BC0940E21A8}"/>
              </a:ext>
            </a:extLst>
          </p:cNvPr>
          <p:cNvSpPr txBox="1"/>
          <p:nvPr/>
        </p:nvSpPr>
        <p:spPr>
          <a:xfrm>
            <a:off x="758418" y="5607894"/>
            <a:ext cx="6631709" cy="276999"/>
          </a:xfrm>
          <a:prstGeom prst="rect">
            <a:avLst/>
          </a:prstGeom>
          <a:noFill/>
        </p:spPr>
        <p:txBody>
          <a:bodyPr wrap="square" rtlCol="0">
            <a:spAutoFit/>
          </a:bodyPr>
          <a:lstStyle/>
          <a:p>
            <a:pPr marL="0" indent="0">
              <a:buNone/>
            </a:pPr>
            <a:r>
              <a:rPr lang="en-US" sz="1200" dirty="0">
                <a:latin typeface="Elevance Sans" pitchFamily="50" charset="0"/>
              </a:rPr>
              <a:t>* Indicates can be billed with a prolonged preventive services add-on</a:t>
            </a:r>
          </a:p>
        </p:txBody>
      </p:sp>
    </p:spTree>
    <p:extLst>
      <p:ext uri="{BB962C8B-B14F-4D97-AF65-F5344CB8AC3E}">
        <p14:creationId xmlns:p14="http://schemas.microsoft.com/office/powerpoint/2010/main" val="1636747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28</a:t>
            </a:fld>
            <a:endParaRPr lang="en-US" dirty="0"/>
          </a:p>
        </p:txBody>
      </p:sp>
      <p:sp>
        <p:nvSpPr>
          <p:cNvPr id="4" name="Title 3"/>
          <p:cNvSpPr>
            <a:spLocks noGrp="1"/>
          </p:cNvSpPr>
          <p:nvPr>
            <p:ph type="title"/>
          </p:nvPr>
        </p:nvSpPr>
        <p:spPr>
          <a:xfrm>
            <a:off x="838200" y="578644"/>
            <a:ext cx="10515600" cy="757238"/>
          </a:xfrm>
        </p:spPr>
        <p:txBody>
          <a:bodyPr/>
          <a:lstStyle/>
          <a:p>
            <a:r>
              <a:rPr lang="en-US" dirty="0"/>
              <a:t>Diagnosis Codes</a:t>
            </a:r>
          </a:p>
        </p:txBody>
      </p:sp>
      <p:sp>
        <p:nvSpPr>
          <p:cNvPr id="2" name="Text Placeholder 1"/>
          <p:cNvSpPr>
            <a:spLocks noGrp="1"/>
          </p:cNvSpPr>
          <p:nvPr>
            <p:ph type="body" sz="quarter" idx="13"/>
          </p:nvPr>
        </p:nvSpPr>
        <p:spPr>
          <a:xfrm>
            <a:off x="838200" y="1598556"/>
            <a:ext cx="10515600" cy="4565394"/>
          </a:xfrm>
        </p:spPr>
        <p:txBody>
          <a:bodyPr/>
          <a:lstStyle/>
          <a:p>
            <a:r>
              <a:rPr lang="en-US" dirty="0"/>
              <a:t>Find the most current list of ICD-10 codes in the </a:t>
            </a:r>
            <a:r>
              <a:rPr lang="en-US" dirty="0">
                <a:hlinkClick r:id="rId3"/>
              </a:rPr>
              <a:t>210.3 Colorectal Cancer Screening coding file</a:t>
            </a:r>
            <a:endParaRPr lang="en-US" dirty="0"/>
          </a:p>
          <a:p>
            <a:r>
              <a:rPr lang="en-US" dirty="0"/>
              <a:t>Additional codes may apply. See individual Change Requests on </a:t>
            </a:r>
            <a:r>
              <a:rPr lang="en-US" dirty="0">
                <a:hlinkClick r:id="rId4"/>
              </a:rPr>
              <a:t>CMS ICD-10</a:t>
            </a:r>
            <a:r>
              <a:rPr lang="en-US" dirty="0"/>
              <a:t> web page</a:t>
            </a:r>
          </a:p>
          <a:p>
            <a:endParaRPr lang="en-US" dirty="0"/>
          </a:p>
        </p:txBody>
      </p:sp>
    </p:spTree>
    <p:extLst>
      <p:ext uri="{BB962C8B-B14F-4D97-AF65-F5344CB8AC3E}">
        <p14:creationId xmlns:p14="http://schemas.microsoft.com/office/powerpoint/2010/main" val="1136518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7BCBC-55AB-58BA-21C2-FA3AC5FF243B}"/>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29</a:t>
            </a:fld>
            <a:endParaRPr lang="en-US" dirty="0"/>
          </a:p>
        </p:txBody>
      </p:sp>
      <p:sp>
        <p:nvSpPr>
          <p:cNvPr id="3" name="Title 2">
            <a:extLst>
              <a:ext uri="{FF2B5EF4-FFF2-40B4-BE49-F238E27FC236}">
                <a16:creationId xmlns:a16="http://schemas.microsoft.com/office/drawing/2014/main" id="{F370B2F1-BCDF-20D9-62A4-1B42E3E95277}"/>
              </a:ext>
            </a:extLst>
          </p:cNvPr>
          <p:cNvSpPr>
            <a:spLocks noGrp="1"/>
          </p:cNvSpPr>
          <p:nvPr>
            <p:ph type="title"/>
          </p:nvPr>
        </p:nvSpPr>
        <p:spPr>
          <a:xfrm>
            <a:off x="838200" y="578644"/>
            <a:ext cx="10515600" cy="757238"/>
          </a:xfrm>
        </p:spPr>
        <p:txBody>
          <a:bodyPr/>
          <a:lstStyle/>
          <a:p>
            <a:r>
              <a:rPr lang="en-US" dirty="0"/>
              <a:t>Patient’s Not Meeting High Risk Criteria</a:t>
            </a:r>
          </a:p>
        </p:txBody>
      </p:sp>
      <p:graphicFrame>
        <p:nvGraphicFramePr>
          <p:cNvPr id="5" name="Table 2">
            <a:extLst>
              <a:ext uri="{FF2B5EF4-FFF2-40B4-BE49-F238E27FC236}">
                <a16:creationId xmlns:a16="http://schemas.microsoft.com/office/drawing/2014/main" id="{FB3CF770-D4DE-E882-F702-1BBC76813AEC}"/>
              </a:ext>
            </a:extLst>
          </p:cNvPr>
          <p:cNvGraphicFramePr>
            <a:graphicFrameLocks noGrp="1"/>
          </p:cNvGraphicFramePr>
          <p:nvPr>
            <p:extLst>
              <p:ext uri="{D42A27DB-BD31-4B8C-83A1-F6EECF244321}">
                <p14:modId xmlns:p14="http://schemas.microsoft.com/office/powerpoint/2010/main" val="1116911997"/>
              </p:ext>
            </p:extLst>
          </p:nvPr>
        </p:nvGraphicFramePr>
        <p:xfrm>
          <a:off x="1087993" y="1631294"/>
          <a:ext cx="9485744" cy="3595412"/>
        </p:xfrm>
        <a:graphic>
          <a:graphicData uri="http://schemas.openxmlformats.org/drawingml/2006/table">
            <a:tbl>
              <a:tblPr firstRow="1" bandRow="1">
                <a:tableStyleId>{912C8C85-51F0-491E-9774-3900AFEF0FD7}</a:tableStyleId>
              </a:tblPr>
              <a:tblGrid>
                <a:gridCol w="2903969">
                  <a:extLst>
                    <a:ext uri="{9D8B030D-6E8A-4147-A177-3AD203B41FA5}">
                      <a16:colId xmlns:a16="http://schemas.microsoft.com/office/drawing/2014/main" val="2364638296"/>
                    </a:ext>
                  </a:extLst>
                </a:gridCol>
                <a:gridCol w="6581775">
                  <a:extLst>
                    <a:ext uri="{9D8B030D-6E8A-4147-A177-3AD203B41FA5}">
                      <a16:colId xmlns:a16="http://schemas.microsoft.com/office/drawing/2014/main" val="2127729237"/>
                    </a:ext>
                  </a:extLst>
                </a:gridCol>
              </a:tblGrid>
              <a:tr h="230351">
                <a:tc>
                  <a:txBody>
                    <a:bodyPr/>
                    <a:lstStyle/>
                    <a:p>
                      <a:r>
                        <a:rPr lang="en-US" sz="1400" b="0" dirty="0">
                          <a:latin typeface="Elevance Sans Medium" pitchFamily="50" charset="0"/>
                        </a:rPr>
                        <a:t>Service</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tc>
                  <a:txBody>
                    <a:bodyPr/>
                    <a:lstStyle/>
                    <a:p>
                      <a:r>
                        <a:rPr lang="en-US" sz="1400" b="0" dirty="0">
                          <a:latin typeface="Elevance Sans Medium" pitchFamily="50" charset="0"/>
                        </a:rPr>
                        <a:t>Timeframe</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extLst>
                  <a:ext uri="{0D108BD9-81ED-4DB2-BD59-A6C34878D82A}">
                    <a16:rowId xmlns:a16="http://schemas.microsoft.com/office/drawing/2014/main" val="3167322180"/>
                  </a:ext>
                </a:extLst>
              </a:tr>
              <a:tr h="455988">
                <a:tc>
                  <a:txBody>
                    <a:bodyPr/>
                    <a:lstStyle/>
                    <a:p>
                      <a:r>
                        <a:rPr lang="en-US" sz="1200" b="0" dirty="0">
                          <a:solidFill>
                            <a:schemeClr val="tx1"/>
                          </a:solidFill>
                          <a:latin typeface="Elevance Sans" pitchFamily="50" charset="0"/>
                        </a:rPr>
                        <a:t>Multitarget sDNA and blood-based biomarker tests</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three years</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1035333959"/>
                  </a:ext>
                </a:extLst>
              </a:tr>
              <a:tr h="368896">
                <a:tc>
                  <a:txBody>
                    <a:bodyPr/>
                    <a:lstStyle/>
                    <a:p>
                      <a:r>
                        <a:rPr lang="en-US" sz="1200" b="0" dirty="0">
                          <a:solidFill>
                            <a:schemeClr val="tx1"/>
                          </a:solidFill>
                          <a:latin typeface="Elevance Sans" pitchFamily="50" charset="0"/>
                        </a:rPr>
                        <a:t>Screening FOBT</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12 months</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2229087255"/>
                  </a:ext>
                </a:extLst>
              </a:tr>
              <a:tr h="1185568">
                <a:tc>
                  <a:txBody>
                    <a:bodyPr/>
                    <a:lstStyle/>
                    <a:p>
                      <a:r>
                        <a:rPr lang="en-US" sz="1200" b="0" dirty="0">
                          <a:solidFill>
                            <a:schemeClr val="tx1"/>
                          </a:solidFill>
                          <a:latin typeface="Elevance Sans" pitchFamily="50" charset="0"/>
                        </a:rPr>
                        <a:t>Screening flexible sigmoidoscopy</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48 months. </a:t>
                      </a:r>
                      <a:r>
                        <a:rPr lang="en-US" sz="1200" dirty="0">
                          <a:latin typeface="Elevance Sans" pitchFamily="50" charset="0"/>
                        </a:rPr>
                        <a:t>Unless the patient doesn’t meet the criteria for high risk of developing colorectal cancer and the patient had a screening colonoscopy within the preceding ten years.  If so, Medicare may cover a screening flexible sigmoidoscopy only after at least 119 months passed following the month the patient got the screening colonoscopy.</a:t>
                      </a:r>
                      <a:endParaRPr lang="en-US" sz="1200" b="0" dirty="0">
                        <a:solidFill>
                          <a:schemeClr val="tx1"/>
                        </a:solidFill>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2447068894"/>
                  </a:ext>
                </a:extLst>
              </a:tr>
              <a:tr h="455988">
                <a:tc>
                  <a:txBody>
                    <a:bodyPr/>
                    <a:lstStyle/>
                    <a:p>
                      <a:r>
                        <a:rPr lang="en-US" sz="1200" b="0" dirty="0">
                          <a:solidFill>
                            <a:schemeClr val="tx1"/>
                          </a:solidFill>
                          <a:latin typeface="Elevance Sans" pitchFamily="50" charset="0"/>
                        </a:rPr>
                        <a:t>Screening colonoscopy</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120 months or 48 months after a previous sigmoidoscopy</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3052321906"/>
                  </a:ext>
                </a:extLst>
              </a:tr>
              <a:tr h="638383">
                <a:tc>
                  <a:txBody>
                    <a:bodyPr/>
                    <a:lstStyle/>
                    <a:p>
                      <a:r>
                        <a:rPr lang="en-US" sz="1200" b="0" dirty="0">
                          <a:solidFill>
                            <a:schemeClr val="tx1"/>
                          </a:solidFill>
                          <a:latin typeface="Elevance Sans" pitchFamily="50" charset="0"/>
                        </a:rPr>
                        <a:t>CT Colonography</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200" b="0" i="0" kern="1200" dirty="0">
                          <a:solidFill>
                            <a:schemeClr val="tx1"/>
                          </a:solidFill>
                          <a:effectLst/>
                          <a:latin typeface="Elevance Sans" pitchFamily="50" charset="0"/>
                          <a:ea typeface="+mn-ea"/>
                          <a:cs typeface="+mn-cs"/>
                        </a:rPr>
                        <a:t>After at least 59 months since the month the patient got their last screening CT colonography</a:t>
                      </a:r>
                    </a:p>
                    <a:p>
                      <a:r>
                        <a:rPr lang="en-US" sz="1200" b="0" i="0" kern="1200" dirty="0">
                          <a:solidFill>
                            <a:schemeClr val="tx1"/>
                          </a:solidFill>
                          <a:effectLst/>
                          <a:latin typeface="Elevance Sans" pitchFamily="50" charset="0"/>
                          <a:ea typeface="+mn-ea"/>
                          <a:cs typeface="+mn-cs"/>
                        </a:rPr>
                        <a:t>After at least 47 months since the month the patient got their last screening flexible sigmoidoscopy or screening colonoscopy</a:t>
                      </a:r>
                      <a:endParaRPr lang="en-US" sz="1200" b="0" dirty="0">
                        <a:solidFill>
                          <a:schemeClr val="tx1"/>
                        </a:solidFill>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8117677"/>
                  </a:ext>
                </a:extLst>
              </a:tr>
            </a:tbl>
          </a:graphicData>
        </a:graphic>
      </p:graphicFrame>
    </p:spTree>
    <p:extLst>
      <p:ext uri="{BB962C8B-B14F-4D97-AF65-F5344CB8AC3E}">
        <p14:creationId xmlns:p14="http://schemas.microsoft.com/office/powerpoint/2010/main" val="269045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827EB41-4DDF-B752-176F-4A7B941D118F}"/>
              </a:ext>
            </a:extLst>
          </p:cNvPr>
          <p:cNvSpPr>
            <a:spLocks noGrp="1"/>
          </p:cNvSpPr>
          <p:nvPr>
            <p:ph type="sldNum" sz="quarter" idx="12"/>
          </p:nvPr>
        </p:nvSpPr>
        <p:spPr>
          <a:xfrm>
            <a:off x="11358880" y="6323905"/>
            <a:ext cx="335280" cy="24622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0398B-0C9A-4509-BC8E-61E65A7DB617}" type="slidenum">
              <a:rPr kumimoji="0" lang="en-US" sz="1100" b="0" i="0" u="none" strike="noStrike" kern="1200" cap="none" spc="0" normalizeH="0" baseline="0" noProof="0" smtClean="0">
                <a:ln>
                  <a:noFill/>
                </a:ln>
                <a:solidFill>
                  <a:prstClr val="white">
                    <a:lumMod val="50000"/>
                  </a:prstClr>
                </a:solidFill>
                <a:effectLst/>
                <a:uLnTx/>
                <a:uFillTx/>
                <a:latin typeface="Volte" pitchFamily="2" charset="77"/>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dirty="0">
              <a:ln>
                <a:noFill/>
              </a:ln>
              <a:solidFill>
                <a:prstClr val="white">
                  <a:lumMod val="50000"/>
                </a:prstClr>
              </a:solidFill>
              <a:effectLst/>
              <a:uLnTx/>
              <a:uFillTx/>
              <a:latin typeface="Volte" pitchFamily="2" charset="77"/>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C2C1FE60-3E5A-AFAD-93E7-CD45392FEE63}"/>
              </a:ext>
            </a:extLst>
          </p:cNvPr>
          <p:cNvSpPr>
            <a:spLocks noGrp="1"/>
          </p:cNvSpPr>
          <p:nvPr>
            <p:ph type="title"/>
          </p:nvPr>
        </p:nvSpPr>
        <p:spPr>
          <a:xfrm>
            <a:off x="6496493" y="466058"/>
            <a:ext cx="2910931" cy="684190"/>
          </a:xfrm>
        </p:spPr>
        <p:txBody>
          <a:bodyPr/>
          <a:lstStyle/>
          <a:p>
            <a:r>
              <a:rPr lang="en-US" dirty="0"/>
              <a:t>Recording</a:t>
            </a:r>
          </a:p>
        </p:txBody>
      </p:sp>
      <p:sp>
        <p:nvSpPr>
          <p:cNvPr id="3" name="Text Placeholder 2">
            <a:extLst>
              <a:ext uri="{FF2B5EF4-FFF2-40B4-BE49-F238E27FC236}">
                <a16:creationId xmlns:a16="http://schemas.microsoft.com/office/drawing/2014/main" id="{B490A63D-3190-B333-24EB-8BDA9489C205}"/>
              </a:ext>
            </a:extLst>
          </p:cNvPr>
          <p:cNvSpPr>
            <a:spLocks noGrp="1"/>
          </p:cNvSpPr>
          <p:nvPr>
            <p:ph type="body" sz="quarter" idx="13"/>
          </p:nvPr>
        </p:nvSpPr>
        <p:spPr>
          <a:xfrm>
            <a:off x="6496051" y="1307410"/>
            <a:ext cx="5198110" cy="1581150"/>
          </a:xfrm>
        </p:spPr>
        <p:txBody>
          <a:bodyPr>
            <a:normAutofit fontScale="85000" lnSpcReduction="10000"/>
          </a:bodyPr>
          <a:lstStyle/>
          <a:p>
            <a:r>
              <a:rPr lang="en-US" altLang="en-US" dirty="0"/>
              <a:t>Attendees/providers are never permitted to record (tape record or any other method) our educational events. This applies to webinars, teleconferences, live events and any other type of National Government Services educational events.</a:t>
            </a:r>
          </a:p>
        </p:txBody>
      </p:sp>
      <p:sp>
        <p:nvSpPr>
          <p:cNvPr id="27" name="Text Placeholder 26">
            <a:extLst>
              <a:ext uri="{FF2B5EF4-FFF2-40B4-BE49-F238E27FC236}">
                <a16:creationId xmlns:a16="http://schemas.microsoft.com/office/drawing/2014/main" id="{6D305089-EA64-D216-62D1-52E6C397B45B}"/>
              </a:ext>
            </a:extLst>
          </p:cNvPr>
          <p:cNvSpPr>
            <a:spLocks noGrp="1"/>
          </p:cNvSpPr>
          <p:nvPr>
            <p:ph type="body" sz="quarter" idx="14"/>
          </p:nvPr>
        </p:nvSpPr>
        <p:spPr/>
        <p:txBody>
          <a:bodyPr>
            <a:normAutofit fontScale="92500" lnSpcReduction="1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Elevance Sans" pitchFamily="50" charset="0"/>
                <a:ea typeface="+mn-ea"/>
                <a:cs typeface="+mn-cs"/>
              </a:rPr>
              <a:t>Promote awareness of the preventive benefits covered by Medicare for Bone Mass Measurements, Prostate and Colorectal Cancer Screenings and assist providers with correct billing and coding for these services.</a:t>
            </a:r>
          </a:p>
          <a:p>
            <a:endParaRPr lang="en-US" dirty="0"/>
          </a:p>
        </p:txBody>
      </p:sp>
      <p:sp>
        <p:nvSpPr>
          <p:cNvPr id="28" name="Text Placeholder 27">
            <a:extLst>
              <a:ext uri="{FF2B5EF4-FFF2-40B4-BE49-F238E27FC236}">
                <a16:creationId xmlns:a16="http://schemas.microsoft.com/office/drawing/2014/main" id="{F7BA102A-BDCA-928D-2D60-CA7CCF8830FD}"/>
              </a:ext>
            </a:extLst>
          </p:cNvPr>
          <p:cNvSpPr>
            <a:spLocks noGrp="1"/>
          </p:cNvSpPr>
          <p:nvPr>
            <p:ph type="body" sz="quarter" idx="15"/>
          </p:nvPr>
        </p:nvSpPr>
        <p:spPr/>
        <p:txBody>
          <a:bodyPr/>
          <a:lstStyle/>
          <a:p>
            <a:r>
              <a:rPr lang="en-US" dirty="0"/>
              <a:t>Objective </a:t>
            </a:r>
            <a:endParaRPr lang="en-US" sz="1200" dirty="0"/>
          </a:p>
        </p:txBody>
      </p:sp>
    </p:spTree>
    <p:extLst>
      <p:ext uri="{BB962C8B-B14F-4D97-AF65-F5344CB8AC3E}">
        <p14:creationId xmlns:p14="http://schemas.microsoft.com/office/powerpoint/2010/main" val="2625145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7BCBC-55AB-58BA-21C2-FA3AC5FF243B}"/>
              </a:ext>
            </a:extLst>
          </p:cNvPr>
          <p:cNvSpPr>
            <a:spLocks noGrp="1"/>
          </p:cNvSpPr>
          <p:nvPr>
            <p:ph type="sldNum" sz="quarter" idx="10"/>
          </p:nvPr>
        </p:nvSpPr>
        <p:spPr>
          <a:xfrm>
            <a:off x="11353800" y="6263047"/>
            <a:ext cx="490238" cy="365125"/>
          </a:xfrm>
        </p:spPr>
        <p:txBody>
          <a:bodyPr/>
          <a:lstStyle/>
          <a:p>
            <a:fld id="{90FBC9C7-597B-406F-8BB0-3311A7BD77B0}" type="slidenum">
              <a:rPr lang="en-US" smtClean="0"/>
              <a:pPr/>
              <a:t>30</a:t>
            </a:fld>
            <a:endParaRPr lang="en-US" dirty="0"/>
          </a:p>
        </p:txBody>
      </p:sp>
      <p:sp>
        <p:nvSpPr>
          <p:cNvPr id="3" name="Title 2">
            <a:extLst>
              <a:ext uri="{FF2B5EF4-FFF2-40B4-BE49-F238E27FC236}">
                <a16:creationId xmlns:a16="http://schemas.microsoft.com/office/drawing/2014/main" id="{F370B2F1-BCDF-20D9-62A4-1B42E3E95277}"/>
              </a:ext>
            </a:extLst>
          </p:cNvPr>
          <p:cNvSpPr>
            <a:spLocks noGrp="1"/>
          </p:cNvSpPr>
          <p:nvPr>
            <p:ph type="title"/>
          </p:nvPr>
        </p:nvSpPr>
        <p:spPr>
          <a:xfrm>
            <a:off x="838200" y="578644"/>
            <a:ext cx="10515600" cy="757238"/>
          </a:xfrm>
        </p:spPr>
        <p:txBody>
          <a:bodyPr/>
          <a:lstStyle/>
          <a:p>
            <a:r>
              <a:rPr lang="en-US" dirty="0"/>
              <a:t>Patient’s Meeting High Risk Criteria</a:t>
            </a:r>
          </a:p>
        </p:txBody>
      </p:sp>
      <p:graphicFrame>
        <p:nvGraphicFramePr>
          <p:cNvPr id="5" name="Table 2">
            <a:extLst>
              <a:ext uri="{FF2B5EF4-FFF2-40B4-BE49-F238E27FC236}">
                <a16:creationId xmlns:a16="http://schemas.microsoft.com/office/drawing/2014/main" id="{FB3CF770-D4DE-E882-F702-1BBC76813AEC}"/>
              </a:ext>
            </a:extLst>
          </p:cNvPr>
          <p:cNvGraphicFramePr>
            <a:graphicFrameLocks noGrp="1"/>
          </p:cNvGraphicFramePr>
          <p:nvPr>
            <p:extLst>
              <p:ext uri="{D42A27DB-BD31-4B8C-83A1-F6EECF244321}">
                <p14:modId xmlns:p14="http://schemas.microsoft.com/office/powerpoint/2010/main" val="3186945838"/>
              </p:ext>
            </p:extLst>
          </p:nvPr>
        </p:nvGraphicFramePr>
        <p:xfrm>
          <a:off x="1256577" y="1909597"/>
          <a:ext cx="9319491" cy="2291383"/>
        </p:xfrm>
        <a:graphic>
          <a:graphicData uri="http://schemas.openxmlformats.org/drawingml/2006/table">
            <a:tbl>
              <a:tblPr firstRow="1" bandRow="1">
                <a:tableStyleId>{912C8C85-51F0-491E-9774-3900AFEF0FD7}</a:tableStyleId>
              </a:tblPr>
              <a:tblGrid>
                <a:gridCol w="2900218">
                  <a:extLst>
                    <a:ext uri="{9D8B030D-6E8A-4147-A177-3AD203B41FA5}">
                      <a16:colId xmlns:a16="http://schemas.microsoft.com/office/drawing/2014/main" val="2364638296"/>
                    </a:ext>
                  </a:extLst>
                </a:gridCol>
                <a:gridCol w="6419273">
                  <a:extLst>
                    <a:ext uri="{9D8B030D-6E8A-4147-A177-3AD203B41FA5}">
                      <a16:colId xmlns:a16="http://schemas.microsoft.com/office/drawing/2014/main" val="2127729237"/>
                    </a:ext>
                  </a:extLst>
                </a:gridCol>
              </a:tblGrid>
              <a:tr h="369877">
                <a:tc>
                  <a:txBody>
                    <a:bodyPr/>
                    <a:lstStyle/>
                    <a:p>
                      <a:r>
                        <a:rPr lang="en-US" sz="1400" b="0" dirty="0">
                          <a:latin typeface="Elevance Sans Medium" pitchFamily="50" charset="0"/>
                        </a:rPr>
                        <a:t>Service</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tc>
                  <a:txBody>
                    <a:bodyPr/>
                    <a:lstStyle/>
                    <a:p>
                      <a:r>
                        <a:rPr lang="en-US" sz="1400" b="0" dirty="0">
                          <a:latin typeface="Elevance Sans Medium" pitchFamily="50" charset="0"/>
                        </a:rPr>
                        <a:t>Timeframe</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B w="12700" cap="flat" cmpd="sng" algn="ctr">
                      <a:solidFill>
                        <a:srgbClr val="E0EDFA"/>
                      </a:solidFill>
                      <a:prstDash val="solid"/>
                      <a:round/>
                      <a:headEnd type="none" w="med" len="med"/>
                      <a:tailEnd type="none" w="med" len="med"/>
                    </a:lnB>
                    <a:solidFill>
                      <a:srgbClr val="1160B0"/>
                    </a:solidFill>
                  </a:tcPr>
                </a:tc>
                <a:extLst>
                  <a:ext uri="{0D108BD9-81ED-4DB2-BD59-A6C34878D82A}">
                    <a16:rowId xmlns:a16="http://schemas.microsoft.com/office/drawing/2014/main" val="3167322180"/>
                  </a:ext>
                </a:extLst>
              </a:tr>
              <a:tr h="456012">
                <a:tc>
                  <a:txBody>
                    <a:bodyPr/>
                    <a:lstStyle/>
                    <a:p>
                      <a:r>
                        <a:rPr lang="en-US" sz="1200" b="0" dirty="0">
                          <a:solidFill>
                            <a:schemeClr val="tx1"/>
                          </a:solidFill>
                          <a:latin typeface="Elevance Sans" pitchFamily="50" charset="0"/>
                        </a:rPr>
                        <a:t>Screening FOBT</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12 months</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1035333959"/>
                  </a:ext>
                </a:extLst>
              </a:tr>
              <a:tr h="369877">
                <a:tc>
                  <a:txBody>
                    <a:bodyPr/>
                    <a:lstStyle/>
                    <a:p>
                      <a:r>
                        <a:rPr lang="en-US" sz="1200" b="0" dirty="0">
                          <a:solidFill>
                            <a:schemeClr val="tx1"/>
                          </a:solidFill>
                          <a:latin typeface="Elevance Sans" pitchFamily="50" charset="0"/>
                        </a:rPr>
                        <a:t>Screening flexible sigmoidoscopy</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48 months</a:t>
                      </a: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2229087255"/>
                  </a:ext>
                </a:extLst>
              </a:tr>
              <a:tr h="369877">
                <a:tc>
                  <a:txBody>
                    <a:bodyPr/>
                    <a:lstStyle/>
                    <a:p>
                      <a:r>
                        <a:rPr lang="en-US" sz="1200" b="0" dirty="0">
                          <a:solidFill>
                            <a:schemeClr val="tx1"/>
                          </a:solidFill>
                          <a:latin typeface="Elevance Sans" pitchFamily="50" charset="0"/>
                        </a:rPr>
                        <a:t>Screening colonoscopy</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tc>
                  <a:txBody>
                    <a:bodyPr/>
                    <a:lstStyle/>
                    <a:p>
                      <a:r>
                        <a:rPr lang="en-US" sz="1200" b="0" dirty="0">
                          <a:solidFill>
                            <a:schemeClr val="tx1"/>
                          </a:solidFill>
                          <a:latin typeface="Elevance Sans" pitchFamily="50" charset="0"/>
                        </a:rPr>
                        <a:t>Once every 24 months. </a:t>
                      </a:r>
                      <a:r>
                        <a:rPr lang="en-US" sz="1200" dirty="0">
                          <a:latin typeface="Elevance Sans" pitchFamily="50" charset="0"/>
                        </a:rPr>
                        <a:t>Unless a screening flexible sigmoidoscopy was performed and then Medicare may cover a screening colonoscopy only after at least 47 months.</a:t>
                      </a:r>
                      <a:endParaRPr lang="en-US" sz="1200" b="0" dirty="0">
                        <a:solidFill>
                          <a:schemeClr val="tx1"/>
                        </a:solidFill>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solidFill>
                        <a:srgbClr val="E0EDFA"/>
                      </a:solidFill>
                      <a:prstDash val="solid"/>
                      <a:round/>
                      <a:headEnd type="none" w="med" len="med"/>
                      <a:tailEnd type="none" w="med" len="med"/>
                    </a:lnB>
                  </a:tcPr>
                </a:tc>
                <a:extLst>
                  <a:ext uri="{0D108BD9-81ED-4DB2-BD59-A6C34878D82A}">
                    <a16:rowId xmlns:a16="http://schemas.microsoft.com/office/drawing/2014/main" val="2447068894"/>
                  </a:ext>
                </a:extLst>
              </a:tr>
              <a:tr h="638417">
                <a:tc>
                  <a:txBody>
                    <a:bodyPr/>
                    <a:lstStyle/>
                    <a:p>
                      <a:r>
                        <a:rPr lang="en-US" sz="1200" b="0" dirty="0">
                          <a:solidFill>
                            <a:schemeClr val="tx1"/>
                          </a:solidFill>
                          <a:latin typeface="Elevance Sans" pitchFamily="50" charset="0"/>
                        </a:rPr>
                        <a:t>CT Colonography</a:t>
                      </a:r>
                    </a:p>
                  </a:txBody>
                  <a:tcPr anchor="ctr">
                    <a:lnL w="12700" cap="flat" cmpd="sng" algn="ctr">
                      <a:no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200" b="0" i="0" kern="1200" dirty="0">
                          <a:solidFill>
                            <a:schemeClr val="tx1"/>
                          </a:solidFill>
                          <a:effectLst/>
                          <a:latin typeface="Elevance Sans" pitchFamily="50" charset="0"/>
                          <a:ea typeface="+mn-ea"/>
                          <a:cs typeface="+mn-cs"/>
                        </a:rPr>
                        <a:t>After at least 23 months since the month the patient got their last screening CT colonography or screening colonoscopy</a:t>
                      </a:r>
                      <a:endParaRPr lang="en-US" sz="1200" b="0" dirty="0">
                        <a:solidFill>
                          <a:schemeClr val="tx1"/>
                        </a:solidFill>
                        <a:latin typeface="Elevance Sans" pitchFamily="50" charset="0"/>
                      </a:endParaRPr>
                    </a:p>
                  </a:txBody>
                  <a:tcPr anchor="ctr">
                    <a:lnL w="12700" cap="flat" cmpd="sng" algn="ctr">
                      <a:solidFill>
                        <a:srgbClr val="E0EDFA"/>
                      </a:solidFill>
                      <a:prstDash val="solid"/>
                      <a:round/>
                      <a:headEnd type="none" w="med" len="med"/>
                      <a:tailEnd type="none" w="med" len="med"/>
                    </a:lnL>
                    <a:lnR w="12700" cap="flat" cmpd="sng" algn="ctr">
                      <a:solidFill>
                        <a:srgbClr val="E0EDFA"/>
                      </a:solidFill>
                      <a:prstDash val="solid"/>
                      <a:round/>
                      <a:headEnd type="none" w="med" len="med"/>
                      <a:tailEnd type="none" w="med" len="med"/>
                    </a:lnR>
                    <a:lnT w="12700" cap="flat" cmpd="sng" algn="ctr">
                      <a:solidFill>
                        <a:srgbClr val="E0EDFA"/>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48117677"/>
                  </a:ext>
                </a:extLst>
              </a:tr>
            </a:tbl>
          </a:graphicData>
        </a:graphic>
      </p:graphicFrame>
    </p:spTree>
    <p:extLst>
      <p:ext uri="{BB962C8B-B14F-4D97-AF65-F5344CB8AC3E}">
        <p14:creationId xmlns:p14="http://schemas.microsoft.com/office/powerpoint/2010/main" val="163117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F3F82353-F332-46F7-A363-8F3388F9BB7C}" type="slidenum">
              <a:rPr lang="en-US" smtClean="0"/>
              <a:pPr/>
              <a:t>31</a:t>
            </a:fld>
            <a:endParaRPr lang="en-US" dirty="0"/>
          </a:p>
        </p:txBody>
      </p:sp>
      <p:sp>
        <p:nvSpPr>
          <p:cNvPr id="2" name="Title 1"/>
          <p:cNvSpPr>
            <a:spLocks noGrp="1"/>
          </p:cNvSpPr>
          <p:nvPr>
            <p:ph type="title"/>
          </p:nvPr>
        </p:nvSpPr>
        <p:spPr>
          <a:xfrm>
            <a:off x="838200" y="578644"/>
            <a:ext cx="10515600" cy="757238"/>
          </a:xfrm>
        </p:spPr>
        <p:txBody>
          <a:bodyPr/>
          <a:lstStyle/>
          <a:p>
            <a:r>
              <a:rPr lang="en-US" dirty="0"/>
              <a:t>Age Requirements and Coverage</a:t>
            </a:r>
          </a:p>
        </p:txBody>
      </p:sp>
      <p:sp>
        <p:nvSpPr>
          <p:cNvPr id="3" name="Text Placeholder 2"/>
          <p:cNvSpPr>
            <a:spLocks noGrp="1"/>
          </p:cNvSpPr>
          <p:nvPr>
            <p:ph type="body" sz="quarter" idx="13"/>
          </p:nvPr>
        </p:nvSpPr>
        <p:spPr>
          <a:xfrm>
            <a:off x="838200" y="1598556"/>
            <a:ext cx="10515600" cy="4565394"/>
          </a:xfrm>
        </p:spPr>
        <p:txBody>
          <a:bodyPr/>
          <a:lstStyle/>
          <a:p>
            <a:r>
              <a:rPr lang="en-US" dirty="0"/>
              <a:t>Cologuard™ Multitarget sDNA and Blood Based Biomarker tests</a:t>
            </a:r>
          </a:p>
          <a:p>
            <a:r>
              <a:rPr lang="en-US" dirty="0"/>
              <a:t>Patients who meet the following criteria</a:t>
            </a:r>
          </a:p>
          <a:p>
            <a:pPr lvl="1"/>
            <a:r>
              <a:rPr lang="en-US" dirty="0"/>
              <a:t>Age 45-85 years</a:t>
            </a:r>
          </a:p>
          <a:p>
            <a:pPr lvl="1"/>
            <a:r>
              <a:rPr lang="en-US" dirty="0"/>
              <a:t>Asymptomatic</a:t>
            </a:r>
          </a:p>
          <a:p>
            <a:pPr lvl="1"/>
            <a:r>
              <a:rPr lang="en-US" dirty="0"/>
              <a:t>At average colorectal cancer risk</a:t>
            </a:r>
          </a:p>
          <a:p>
            <a:pPr lvl="1"/>
            <a:endParaRPr lang="en-US" dirty="0"/>
          </a:p>
        </p:txBody>
      </p:sp>
    </p:spTree>
    <p:extLst>
      <p:ext uri="{BB962C8B-B14F-4D97-AF65-F5344CB8AC3E}">
        <p14:creationId xmlns:p14="http://schemas.microsoft.com/office/powerpoint/2010/main" val="2210096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3F82353-F332-46F7-A363-8F3388F9BB7C}" type="slidenum">
              <a:rPr lang="en-US" smtClean="0"/>
              <a:pPr/>
              <a:t>32</a:t>
            </a:fld>
            <a:endParaRPr lang="en-US" dirty="0"/>
          </a:p>
        </p:txBody>
      </p:sp>
      <p:sp>
        <p:nvSpPr>
          <p:cNvPr id="2" name="Title 1"/>
          <p:cNvSpPr>
            <a:spLocks noGrp="1"/>
          </p:cNvSpPr>
          <p:nvPr>
            <p:ph type="title"/>
          </p:nvPr>
        </p:nvSpPr>
        <p:spPr/>
        <p:txBody>
          <a:bodyPr/>
          <a:lstStyle/>
          <a:p>
            <a:r>
              <a:rPr lang="en-US"/>
              <a:t>Age Requirements and Coverage-Cont.</a:t>
            </a:r>
            <a:endParaRPr lang="en-US" dirty="0"/>
          </a:p>
        </p:txBody>
      </p:sp>
      <p:sp>
        <p:nvSpPr>
          <p:cNvPr id="3" name="Text Placeholder 2"/>
          <p:cNvSpPr>
            <a:spLocks noGrp="1"/>
          </p:cNvSpPr>
          <p:nvPr>
            <p:ph type="body" sz="quarter" idx="13"/>
          </p:nvPr>
        </p:nvSpPr>
        <p:spPr/>
        <p:txBody>
          <a:bodyPr/>
          <a:lstStyle/>
          <a:p>
            <a:r>
              <a:rPr lang="en-US" dirty="0"/>
              <a:t>Screening colonoscopy, fecal occult blood test, flexible sigmoidoscopy, computed tomography (CT) colonography</a:t>
            </a:r>
          </a:p>
          <a:p>
            <a:pPr lvl="1"/>
            <a:r>
              <a:rPr lang="en-US" dirty="0"/>
              <a:t>Patient who falls into one category below</a:t>
            </a:r>
          </a:p>
          <a:p>
            <a:pPr lvl="2"/>
            <a:r>
              <a:rPr lang="en-US" dirty="0"/>
              <a:t>Age 45 and older at normal risk of developing colorectal cancer</a:t>
            </a:r>
          </a:p>
          <a:p>
            <a:pPr lvl="2"/>
            <a:r>
              <a:rPr lang="en-US" dirty="0"/>
              <a:t>At high risk of developing colorectal cancer</a:t>
            </a:r>
          </a:p>
          <a:p>
            <a:pPr lvl="1"/>
            <a:r>
              <a:rPr lang="en-US" dirty="0">
                <a:latin typeface="Elevance Sans Semibold" pitchFamily="50" charset="0"/>
              </a:rPr>
              <a:t>Note: </a:t>
            </a:r>
            <a:r>
              <a:rPr lang="en-US" dirty="0"/>
              <a:t>Coverage of screening colonoscopies has no age restriction</a:t>
            </a:r>
          </a:p>
        </p:txBody>
      </p:sp>
    </p:spTree>
    <p:extLst>
      <p:ext uri="{BB962C8B-B14F-4D97-AF65-F5344CB8AC3E}">
        <p14:creationId xmlns:p14="http://schemas.microsoft.com/office/powerpoint/2010/main" val="3980924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2463D1CC-2375-4A0D-A1F1-B2B2DB58D916}" type="slidenum">
              <a:rPr lang="en-US" smtClean="0"/>
              <a:pPr/>
              <a:t>33</a:t>
            </a:fld>
            <a:endParaRPr lang="en-US" dirty="0"/>
          </a:p>
        </p:txBody>
      </p:sp>
      <p:sp>
        <p:nvSpPr>
          <p:cNvPr id="2" name="Title 1"/>
          <p:cNvSpPr>
            <a:spLocks noGrp="1"/>
          </p:cNvSpPr>
          <p:nvPr>
            <p:ph type="title"/>
          </p:nvPr>
        </p:nvSpPr>
        <p:spPr>
          <a:xfrm>
            <a:off x="838200" y="578644"/>
            <a:ext cx="10515600" cy="757238"/>
          </a:xfrm>
        </p:spPr>
        <p:txBody>
          <a:bodyPr/>
          <a:lstStyle/>
          <a:p>
            <a:r>
              <a:rPr lang="en-US" dirty="0"/>
              <a:t>Follow-up Colonoscopy Test</a:t>
            </a:r>
          </a:p>
        </p:txBody>
      </p:sp>
      <p:sp>
        <p:nvSpPr>
          <p:cNvPr id="3" name="Text Placeholder 2"/>
          <p:cNvSpPr>
            <a:spLocks noGrp="1"/>
          </p:cNvSpPr>
          <p:nvPr>
            <p:ph type="body" sz="quarter" idx="13"/>
          </p:nvPr>
        </p:nvSpPr>
        <p:spPr>
          <a:xfrm>
            <a:off x="838200" y="1598556"/>
            <a:ext cx="10515600" cy="4565394"/>
          </a:xfrm>
        </p:spPr>
        <p:txBody>
          <a:bodyPr/>
          <a:lstStyle/>
          <a:p>
            <a:r>
              <a:rPr lang="en-US" dirty="0"/>
              <a:t>If patient initially has a non-invasive screening test (FOBT, MT-sDNA, blood-based biomarker) and receives a positive result</a:t>
            </a:r>
          </a:p>
          <a:p>
            <a:pPr lvl="1"/>
            <a:r>
              <a:rPr lang="en-US" dirty="0"/>
              <a:t>Medicare will cover a follow-up colonoscopy as a screening test – no longer considered diagnostic</a:t>
            </a:r>
          </a:p>
          <a:p>
            <a:pPr lvl="1"/>
            <a:r>
              <a:rPr lang="en-US" dirty="0"/>
              <a:t>Append KX modifier to screening colonoscopy code</a:t>
            </a:r>
          </a:p>
          <a:p>
            <a:pPr lvl="1"/>
            <a:r>
              <a:rPr lang="en-US" dirty="0"/>
              <a:t>Frequency limitations described for screening colonoscopy do not apply in this scenario</a:t>
            </a:r>
          </a:p>
        </p:txBody>
      </p:sp>
    </p:spTree>
    <p:extLst>
      <p:ext uri="{BB962C8B-B14F-4D97-AF65-F5344CB8AC3E}">
        <p14:creationId xmlns:p14="http://schemas.microsoft.com/office/powerpoint/2010/main" val="2002278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F3F82353-F332-46F7-A363-8F3388F9BB7C}" type="slidenum">
              <a:rPr lang="en-US" smtClean="0"/>
              <a:pPr/>
              <a:t>34</a:t>
            </a:fld>
            <a:endParaRPr lang="en-US" dirty="0"/>
          </a:p>
        </p:txBody>
      </p:sp>
      <p:sp>
        <p:nvSpPr>
          <p:cNvPr id="2" name="Title 1"/>
          <p:cNvSpPr>
            <a:spLocks noGrp="1"/>
          </p:cNvSpPr>
          <p:nvPr>
            <p:ph type="title"/>
          </p:nvPr>
        </p:nvSpPr>
        <p:spPr/>
        <p:txBody>
          <a:bodyPr/>
          <a:lstStyle/>
          <a:p>
            <a:r>
              <a:rPr lang="en-US" dirty="0"/>
              <a:t>Deductible/Copay/Coinsurance</a:t>
            </a:r>
          </a:p>
        </p:txBody>
      </p:sp>
      <p:sp>
        <p:nvSpPr>
          <p:cNvPr id="3" name="Text Placeholder 2"/>
          <p:cNvSpPr>
            <a:spLocks noGrp="1"/>
          </p:cNvSpPr>
          <p:nvPr>
            <p:ph type="body" sz="quarter" idx="13"/>
          </p:nvPr>
        </p:nvSpPr>
        <p:spPr/>
        <p:txBody>
          <a:bodyPr/>
          <a:lstStyle/>
          <a:p>
            <a:r>
              <a:rPr lang="en-US" dirty="0"/>
              <a:t>Copayment/Coinsurance/Deductible waived for</a:t>
            </a:r>
          </a:p>
          <a:p>
            <a:pPr lvl="1"/>
            <a:r>
              <a:rPr lang="en-US" dirty="0"/>
              <a:t>00812</a:t>
            </a:r>
          </a:p>
          <a:p>
            <a:pPr lvl="1"/>
            <a:r>
              <a:rPr lang="en-US" dirty="0"/>
              <a:t>74263</a:t>
            </a:r>
          </a:p>
          <a:p>
            <a:pPr lvl="1"/>
            <a:r>
              <a:rPr lang="en-US" dirty="0"/>
              <a:t>81528</a:t>
            </a:r>
          </a:p>
          <a:p>
            <a:pPr lvl="1"/>
            <a:r>
              <a:rPr lang="en-US" dirty="0"/>
              <a:t>82270</a:t>
            </a:r>
          </a:p>
          <a:p>
            <a:pPr lvl="1"/>
            <a:r>
              <a:rPr lang="en-US" dirty="0"/>
              <a:t>G0104</a:t>
            </a:r>
          </a:p>
          <a:p>
            <a:pPr lvl="1"/>
            <a:r>
              <a:rPr lang="en-US" dirty="0"/>
              <a:t>G0105</a:t>
            </a:r>
          </a:p>
          <a:p>
            <a:pPr lvl="1"/>
            <a:r>
              <a:rPr lang="en-US" dirty="0"/>
              <a:t>G0121</a:t>
            </a:r>
          </a:p>
          <a:p>
            <a:pPr lvl="1"/>
            <a:r>
              <a:rPr lang="en-US" dirty="0"/>
              <a:t>G0327</a:t>
            </a:r>
          </a:p>
          <a:p>
            <a:pPr lvl="1"/>
            <a:r>
              <a:rPr lang="en-US" dirty="0"/>
              <a:t>G0328</a:t>
            </a:r>
          </a:p>
        </p:txBody>
      </p:sp>
    </p:spTree>
    <p:extLst>
      <p:ext uri="{BB962C8B-B14F-4D97-AF65-F5344CB8AC3E}">
        <p14:creationId xmlns:p14="http://schemas.microsoft.com/office/powerpoint/2010/main" val="4002288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F3F82353-F332-46F7-A363-8F3388F9BB7C}" type="slidenum">
              <a:rPr lang="en-US" smtClean="0"/>
              <a:pPr/>
              <a:t>35</a:t>
            </a:fld>
            <a:endParaRPr lang="en-US" dirty="0"/>
          </a:p>
        </p:txBody>
      </p:sp>
      <p:sp>
        <p:nvSpPr>
          <p:cNvPr id="2" name="Title 1"/>
          <p:cNvSpPr>
            <a:spLocks noGrp="1"/>
          </p:cNvSpPr>
          <p:nvPr>
            <p:ph type="title"/>
          </p:nvPr>
        </p:nvSpPr>
        <p:spPr>
          <a:xfrm>
            <a:off x="838200" y="578644"/>
            <a:ext cx="10515600" cy="757238"/>
          </a:xfrm>
        </p:spPr>
        <p:txBody>
          <a:bodyPr/>
          <a:lstStyle/>
          <a:p>
            <a:r>
              <a:rPr lang="en-US" dirty="0"/>
              <a:t>Colorectal Cancer Screening </a:t>
            </a:r>
            <a:r>
              <a:rPr lang="en-US" dirty="0">
                <a:solidFill>
                  <a:srgbClr val="1160B0"/>
                </a:solidFill>
              </a:rPr>
              <a:t>1</a:t>
            </a:r>
          </a:p>
        </p:txBody>
      </p:sp>
      <p:sp>
        <p:nvSpPr>
          <p:cNvPr id="3" name="Text Placeholder 2"/>
          <p:cNvSpPr>
            <a:spLocks noGrp="1"/>
          </p:cNvSpPr>
          <p:nvPr>
            <p:ph type="body" sz="quarter" idx="13"/>
          </p:nvPr>
        </p:nvSpPr>
        <p:spPr>
          <a:xfrm>
            <a:off x="838200" y="1598556"/>
            <a:ext cx="10515600" cy="4565394"/>
          </a:xfrm>
        </p:spPr>
        <p:txBody>
          <a:bodyPr/>
          <a:lstStyle/>
          <a:p>
            <a:r>
              <a:rPr lang="en-US" dirty="0"/>
              <a:t>A special coinsurance rule applies for procedures that are planned as colorectal cancer screening tests but become diagnostic </a:t>
            </a:r>
          </a:p>
          <a:p>
            <a:pPr lvl="1"/>
            <a:r>
              <a:rPr lang="en-US" dirty="0"/>
              <a:t>Beneficiary responsible for coinsurance for the diagnostic test in these cases </a:t>
            </a:r>
          </a:p>
          <a:p>
            <a:r>
              <a:rPr lang="en-US" dirty="0"/>
              <a:t>Section 122 of the Consolidated Appropriations Act reduces, over time, the amount of coinsurance the beneficiary will be responsible for </a:t>
            </a:r>
          </a:p>
        </p:txBody>
      </p:sp>
    </p:spTree>
    <p:extLst>
      <p:ext uri="{BB962C8B-B14F-4D97-AF65-F5344CB8AC3E}">
        <p14:creationId xmlns:p14="http://schemas.microsoft.com/office/powerpoint/2010/main" val="427517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F3F82353-F332-46F7-A363-8F3388F9BB7C}" type="slidenum">
              <a:rPr lang="en-US" smtClean="0"/>
              <a:pPr/>
              <a:t>36</a:t>
            </a:fld>
            <a:endParaRPr lang="en-US" dirty="0"/>
          </a:p>
        </p:txBody>
      </p:sp>
      <p:sp>
        <p:nvSpPr>
          <p:cNvPr id="2" name="Title 1"/>
          <p:cNvSpPr>
            <a:spLocks noGrp="1"/>
          </p:cNvSpPr>
          <p:nvPr>
            <p:ph type="title"/>
          </p:nvPr>
        </p:nvSpPr>
        <p:spPr>
          <a:xfrm>
            <a:off x="838200" y="578644"/>
            <a:ext cx="10515600" cy="757238"/>
          </a:xfrm>
        </p:spPr>
        <p:txBody>
          <a:bodyPr/>
          <a:lstStyle/>
          <a:p>
            <a:r>
              <a:rPr lang="en-US" dirty="0"/>
              <a:t>Colorectal Cancer Screening-Cont.</a:t>
            </a:r>
          </a:p>
        </p:txBody>
      </p:sp>
      <p:sp>
        <p:nvSpPr>
          <p:cNvPr id="3" name="Text Placeholder 2"/>
          <p:cNvSpPr>
            <a:spLocks noGrp="1"/>
          </p:cNvSpPr>
          <p:nvPr>
            <p:ph type="body" sz="quarter" idx="13"/>
          </p:nvPr>
        </p:nvSpPr>
        <p:spPr>
          <a:xfrm>
            <a:off x="838200" y="1598556"/>
            <a:ext cx="10515600" cy="4565394"/>
          </a:xfrm>
        </p:spPr>
        <p:txBody>
          <a:bodyPr/>
          <a:lstStyle/>
          <a:p>
            <a:r>
              <a:rPr lang="en-US" dirty="0"/>
              <a:t>CY 2023 through CY 2026</a:t>
            </a:r>
          </a:p>
          <a:p>
            <a:pPr lvl="1"/>
            <a:r>
              <a:rPr lang="en-US" dirty="0"/>
              <a:t>Coinsurance 15%</a:t>
            </a:r>
          </a:p>
          <a:p>
            <a:r>
              <a:rPr lang="en-US" dirty="0"/>
              <a:t>CY 2027 through CY 2029 </a:t>
            </a:r>
          </a:p>
          <a:p>
            <a:pPr lvl="1"/>
            <a:r>
              <a:rPr lang="en-US" dirty="0"/>
              <a:t>Coinsurance 10%</a:t>
            </a:r>
          </a:p>
          <a:p>
            <a:r>
              <a:rPr lang="en-US" dirty="0"/>
              <a:t>CY 2030 </a:t>
            </a:r>
          </a:p>
          <a:p>
            <a:pPr lvl="1"/>
            <a:r>
              <a:rPr lang="en-US" dirty="0"/>
              <a:t>Coinsurance 0%</a:t>
            </a:r>
          </a:p>
          <a:p>
            <a:pPr lvl="1"/>
            <a:endParaRPr lang="en-US" dirty="0"/>
          </a:p>
        </p:txBody>
      </p:sp>
    </p:spTree>
    <p:extLst>
      <p:ext uri="{BB962C8B-B14F-4D97-AF65-F5344CB8AC3E}">
        <p14:creationId xmlns:p14="http://schemas.microsoft.com/office/powerpoint/2010/main" val="4140762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37</a:t>
            </a:fld>
            <a:endParaRPr lang="en-US" dirty="0"/>
          </a:p>
        </p:txBody>
      </p:sp>
      <p:sp>
        <p:nvSpPr>
          <p:cNvPr id="4" name="Title 3"/>
          <p:cNvSpPr>
            <a:spLocks noGrp="1"/>
          </p:cNvSpPr>
          <p:nvPr>
            <p:ph type="title"/>
          </p:nvPr>
        </p:nvSpPr>
        <p:spPr>
          <a:xfrm>
            <a:off x="838200" y="578644"/>
            <a:ext cx="10515600" cy="757238"/>
          </a:xfrm>
        </p:spPr>
        <p:txBody>
          <a:bodyPr/>
          <a:lstStyle/>
          <a:p>
            <a:r>
              <a:rPr lang="en-US" dirty="0"/>
              <a:t>Anesthesia, Screening – 00812</a:t>
            </a:r>
          </a:p>
        </p:txBody>
      </p:sp>
      <p:sp>
        <p:nvSpPr>
          <p:cNvPr id="2" name="Text Placeholder 1"/>
          <p:cNvSpPr>
            <a:spLocks noGrp="1"/>
          </p:cNvSpPr>
          <p:nvPr>
            <p:ph type="body" sz="quarter" idx="13"/>
          </p:nvPr>
        </p:nvSpPr>
        <p:spPr>
          <a:xfrm>
            <a:off x="838200" y="1598556"/>
            <a:ext cx="10515600" cy="4565394"/>
          </a:xfrm>
        </p:spPr>
        <p:txBody>
          <a:bodyPr/>
          <a:lstStyle/>
          <a:p>
            <a:r>
              <a:rPr lang="en-US" dirty="0"/>
              <a:t>CPT 00812 (anesthesia for lower intestinal endoscopic procedures, endoscope introduced distal to duodenum; screening colonoscopy) in conjunction with a screening colonoscopy</a:t>
            </a:r>
          </a:p>
          <a:p>
            <a:pPr lvl="1"/>
            <a:r>
              <a:rPr lang="en-US" dirty="0"/>
              <a:t>Coinsurance and deductible waived</a:t>
            </a:r>
          </a:p>
          <a:p>
            <a:endParaRPr lang="en-US" dirty="0"/>
          </a:p>
        </p:txBody>
      </p:sp>
    </p:spTree>
    <p:extLst>
      <p:ext uri="{BB962C8B-B14F-4D97-AF65-F5344CB8AC3E}">
        <p14:creationId xmlns:p14="http://schemas.microsoft.com/office/powerpoint/2010/main" val="3351359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F3F82353-F332-46F7-A363-8F3388F9BB7C}" type="slidenum">
              <a:rPr lang="en-US" smtClean="0"/>
              <a:pPr/>
              <a:t>38</a:t>
            </a:fld>
            <a:endParaRPr lang="en-US" dirty="0"/>
          </a:p>
        </p:txBody>
      </p:sp>
      <p:sp>
        <p:nvSpPr>
          <p:cNvPr id="2" name="Title 1"/>
          <p:cNvSpPr>
            <a:spLocks noGrp="1"/>
          </p:cNvSpPr>
          <p:nvPr>
            <p:ph type="title"/>
          </p:nvPr>
        </p:nvSpPr>
        <p:spPr>
          <a:xfrm>
            <a:off x="838200" y="578644"/>
            <a:ext cx="10515600" cy="757238"/>
          </a:xfrm>
        </p:spPr>
        <p:txBody>
          <a:bodyPr/>
          <a:lstStyle/>
          <a:p>
            <a:r>
              <a:rPr lang="en-US"/>
              <a:t>Anesthesia, Diagnostic – 00811</a:t>
            </a:r>
            <a:endParaRPr lang="en-US" dirty="0"/>
          </a:p>
        </p:txBody>
      </p:sp>
      <p:sp>
        <p:nvSpPr>
          <p:cNvPr id="3" name="Text Placeholder 2"/>
          <p:cNvSpPr>
            <a:spLocks noGrp="1"/>
          </p:cNvSpPr>
          <p:nvPr>
            <p:ph type="body" sz="quarter" idx="13"/>
          </p:nvPr>
        </p:nvSpPr>
        <p:spPr>
          <a:xfrm>
            <a:off x="838200" y="1598556"/>
            <a:ext cx="10515600" cy="4565394"/>
          </a:xfrm>
        </p:spPr>
        <p:txBody>
          <a:bodyPr/>
          <a:lstStyle/>
          <a:p>
            <a:r>
              <a:rPr lang="en-US" dirty="0"/>
              <a:t>CPT 00811 (anesthesia for lower intestinal endoscopic procedures, endoscope introduced distal to duodenum; not otherwise specified) in conjunction with a diagnostic colonoscopy</a:t>
            </a:r>
          </a:p>
          <a:p>
            <a:pPr lvl="1"/>
            <a:r>
              <a:rPr lang="en-US" dirty="0"/>
              <a:t>Add PT modifier to indicate converted from screening to diagnostic</a:t>
            </a:r>
          </a:p>
          <a:p>
            <a:pPr lvl="2"/>
            <a:r>
              <a:rPr lang="en-US" dirty="0"/>
              <a:t>Waiver of deductible only</a:t>
            </a:r>
          </a:p>
          <a:p>
            <a:endParaRPr lang="en-US" dirty="0"/>
          </a:p>
        </p:txBody>
      </p:sp>
    </p:spTree>
    <p:extLst>
      <p:ext uri="{BB962C8B-B14F-4D97-AF65-F5344CB8AC3E}">
        <p14:creationId xmlns:p14="http://schemas.microsoft.com/office/powerpoint/2010/main" val="1954086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F3F82353-F332-46F7-A363-8F3388F9BB7C}" type="slidenum">
              <a:rPr lang="en-US" smtClean="0"/>
              <a:pPr/>
              <a:t>39</a:t>
            </a:fld>
            <a:endParaRPr lang="en-US" dirty="0"/>
          </a:p>
        </p:txBody>
      </p:sp>
      <p:sp>
        <p:nvSpPr>
          <p:cNvPr id="2" name="Title 1"/>
          <p:cNvSpPr>
            <a:spLocks noGrp="1"/>
          </p:cNvSpPr>
          <p:nvPr>
            <p:ph type="title"/>
          </p:nvPr>
        </p:nvSpPr>
        <p:spPr>
          <a:xfrm>
            <a:off x="838200" y="578644"/>
            <a:ext cx="10515600" cy="757238"/>
          </a:xfrm>
        </p:spPr>
        <p:txBody>
          <a:bodyPr/>
          <a:lstStyle/>
          <a:p>
            <a:r>
              <a:rPr lang="en-US" dirty="0"/>
              <a:t>Moderate Sedation – G0500 or 99153</a:t>
            </a:r>
          </a:p>
        </p:txBody>
      </p:sp>
      <p:sp>
        <p:nvSpPr>
          <p:cNvPr id="3" name="Text Placeholder 2"/>
          <p:cNvSpPr>
            <a:spLocks noGrp="1"/>
          </p:cNvSpPr>
          <p:nvPr>
            <p:ph type="body" sz="quarter" idx="13"/>
          </p:nvPr>
        </p:nvSpPr>
        <p:spPr>
          <a:xfrm>
            <a:off x="838200" y="1598556"/>
            <a:ext cx="10515600" cy="4565394"/>
          </a:xfrm>
        </p:spPr>
        <p:txBody>
          <a:bodyPr/>
          <a:lstStyle/>
          <a:p>
            <a:r>
              <a:rPr lang="en-US" dirty="0"/>
              <a:t>Both coinsurance and deductible waived when provided with screening colonoscopy</a:t>
            </a:r>
          </a:p>
          <a:p>
            <a:pPr lvl="1"/>
            <a:r>
              <a:rPr lang="en-US" dirty="0"/>
              <a:t>Report with 33 modifier</a:t>
            </a:r>
          </a:p>
          <a:p>
            <a:pPr lvl="2"/>
            <a:r>
              <a:rPr lang="en-US" dirty="0"/>
              <a:t>Coinsurance and deductible waived</a:t>
            </a:r>
          </a:p>
          <a:p>
            <a:r>
              <a:rPr lang="en-US" dirty="0"/>
              <a:t>Only deductible waived when colonoscopy becomes diagnostic</a:t>
            </a:r>
          </a:p>
          <a:p>
            <a:pPr lvl="1"/>
            <a:r>
              <a:rPr lang="en-US" dirty="0"/>
              <a:t>Report with PT modifier</a:t>
            </a:r>
          </a:p>
          <a:p>
            <a:pPr lvl="2"/>
            <a:r>
              <a:rPr lang="en-US" dirty="0"/>
              <a:t>Deductible waived</a:t>
            </a:r>
          </a:p>
        </p:txBody>
      </p:sp>
    </p:spTree>
    <p:extLst>
      <p:ext uri="{BB962C8B-B14F-4D97-AF65-F5344CB8AC3E}">
        <p14:creationId xmlns:p14="http://schemas.microsoft.com/office/powerpoint/2010/main" val="1992312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23480-F4FD-BAD5-210E-203C273FB404}"/>
              </a:ext>
            </a:extLst>
          </p:cNvPr>
          <p:cNvSpPr>
            <a:spLocks noGrp="1"/>
          </p:cNvSpPr>
          <p:nvPr>
            <p:ph type="title"/>
          </p:nvPr>
        </p:nvSpPr>
        <p:spPr>
          <a:xfrm>
            <a:off x="509325" y="365125"/>
            <a:ext cx="5279385" cy="1325563"/>
          </a:xfrm>
        </p:spPr>
        <p:txBody>
          <a:bodyPr/>
          <a:lstStyle/>
          <a:p>
            <a:r>
              <a:rPr lang="en-US" dirty="0"/>
              <a:t>Today’s Presenters</a:t>
            </a:r>
          </a:p>
        </p:txBody>
      </p:sp>
      <p:sp>
        <p:nvSpPr>
          <p:cNvPr id="3" name="Slide Number Placeholder 2">
            <a:extLst>
              <a:ext uri="{FF2B5EF4-FFF2-40B4-BE49-F238E27FC236}">
                <a16:creationId xmlns:a16="http://schemas.microsoft.com/office/drawing/2014/main" id="{C2595A35-0475-1A1D-B219-D85A3EC8AC90}"/>
              </a:ext>
            </a:extLst>
          </p:cNvPr>
          <p:cNvSpPr>
            <a:spLocks noGrp="1"/>
          </p:cNvSpPr>
          <p:nvPr>
            <p:ph type="sldNum" sz="quarter" idx="12"/>
          </p:nvPr>
        </p:nvSpPr>
        <p:spPr>
          <a:xfrm>
            <a:off x="5265442" y="6323905"/>
            <a:ext cx="335280" cy="246222"/>
          </a:xfrm>
        </p:spPr>
        <p:txBody>
          <a:bodyPr/>
          <a:lstStyle/>
          <a:p>
            <a:fld id="{8970398B-0C9A-4509-BC8E-61E65A7DB617}" type="slidenum">
              <a:rPr lang="en-US" smtClean="0"/>
              <a:pPr/>
              <a:t>4</a:t>
            </a:fld>
            <a:endParaRPr lang="en-US" dirty="0"/>
          </a:p>
        </p:txBody>
      </p:sp>
      <p:sp>
        <p:nvSpPr>
          <p:cNvPr id="4" name="Text Placeholder 3">
            <a:extLst>
              <a:ext uri="{FF2B5EF4-FFF2-40B4-BE49-F238E27FC236}">
                <a16:creationId xmlns:a16="http://schemas.microsoft.com/office/drawing/2014/main" id="{999BBCE7-7E3E-3BB1-13E3-BA44215261D0}"/>
              </a:ext>
            </a:extLst>
          </p:cNvPr>
          <p:cNvSpPr>
            <a:spLocks noGrp="1"/>
          </p:cNvSpPr>
          <p:nvPr>
            <p:ph type="body" sz="quarter" idx="13"/>
          </p:nvPr>
        </p:nvSpPr>
        <p:spPr>
          <a:xfrm>
            <a:off x="509325" y="1847850"/>
            <a:ext cx="5280025" cy="4191000"/>
          </a:xfrm>
        </p:spPr>
        <p:txBody>
          <a:bodyPr/>
          <a:lstStyle/>
          <a:p>
            <a:r>
              <a:rPr lang="en-US" dirty="0"/>
              <a:t>Provider Outreach and </a:t>
            </a:r>
            <a:br>
              <a:rPr lang="en-US" dirty="0"/>
            </a:br>
            <a:r>
              <a:rPr lang="en-US" dirty="0"/>
              <a:t>Education Consultants</a:t>
            </a:r>
          </a:p>
          <a:p>
            <a:pPr lvl="1"/>
            <a:r>
              <a:rPr lang="en-US" dirty="0"/>
              <a:t>Michelle Coleman, CPC</a:t>
            </a:r>
          </a:p>
          <a:p>
            <a:pPr lvl="1"/>
            <a:r>
              <a:rPr lang="en-US" dirty="0"/>
              <a:t>Gail Toussaint</a:t>
            </a:r>
          </a:p>
        </p:txBody>
      </p:sp>
    </p:spTree>
    <p:extLst>
      <p:ext uri="{BB962C8B-B14F-4D97-AF65-F5344CB8AC3E}">
        <p14:creationId xmlns:p14="http://schemas.microsoft.com/office/powerpoint/2010/main" val="3959518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40</a:t>
            </a:fld>
            <a:endParaRPr lang="en-US" dirty="0"/>
          </a:p>
        </p:txBody>
      </p:sp>
      <p:sp>
        <p:nvSpPr>
          <p:cNvPr id="4" name="Title 3"/>
          <p:cNvSpPr>
            <a:spLocks noGrp="1"/>
          </p:cNvSpPr>
          <p:nvPr>
            <p:ph type="title"/>
          </p:nvPr>
        </p:nvSpPr>
        <p:spPr>
          <a:xfrm>
            <a:off x="838200" y="578644"/>
            <a:ext cx="10515600" cy="757238"/>
          </a:xfrm>
        </p:spPr>
        <p:txBody>
          <a:bodyPr/>
          <a:lstStyle/>
          <a:p>
            <a:r>
              <a:rPr lang="en-US" dirty="0"/>
              <a:t>Incomplete Colonoscopy</a:t>
            </a:r>
          </a:p>
        </p:txBody>
      </p:sp>
      <p:sp>
        <p:nvSpPr>
          <p:cNvPr id="2" name="Text Placeholder 1"/>
          <p:cNvSpPr>
            <a:spLocks noGrp="1"/>
          </p:cNvSpPr>
          <p:nvPr>
            <p:ph type="body" sz="quarter" idx="13"/>
          </p:nvPr>
        </p:nvSpPr>
        <p:spPr>
          <a:xfrm>
            <a:off x="838200" y="1598556"/>
            <a:ext cx="10515600" cy="4565394"/>
          </a:xfrm>
        </p:spPr>
        <p:txBody>
          <a:bodyPr>
            <a:normAutofit/>
          </a:bodyPr>
          <a:lstStyle/>
          <a:p>
            <a:r>
              <a:rPr lang="en-US" dirty="0"/>
              <a:t>When colonoscopy attempted but not completed</a:t>
            </a:r>
          </a:p>
          <a:p>
            <a:pPr lvl="1"/>
            <a:r>
              <a:rPr lang="en-US" dirty="0"/>
              <a:t>Append modifier 53 to indicate procedure discontinued</a:t>
            </a:r>
          </a:p>
          <a:p>
            <a:r>
              <a:rPr lang="en-US" dirty="0"/>
              <a:t>When colonoscopy next attempted and completed</a:t>
            </a:r>
          </a:p>
          <a:p>
            <a:pPr lvl="1"/>
            <a:r>
              <a:rPr lang="en-US" dirty="0"/>
              <a:t>Colonoscopy will be paid according to payment methodology for procedure for both screening and diagnostic colonoscopies </a:t>
            </a:r>
          </a:p>
          <a:p>
            <a:pPr lvl="2"/>
            <a:r>
              <a:rPr lang="en-US" dirty="0"/>
              <a:t>Coverage conditions must be met, and frequency standards will be applied by CWF</a:t>
            </a:r>
          </a:p>
          <a:p>
            <a:endParaRPr lang="en-US" dirty="0"/>
          </a:p>
        </p:txBody>
      </p:sp>
    </p:spTree>
    <p:extLst>
      <p:ext uri="{BB962C8B-B14F-4D97-AF65-F5344CB8AC3E}">
        <p14:creationId xmlns:p14="http://schemas.microsoft.com/office/powerpoint/2010/main" val="499332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211F33-0DEA-9268-FFB7-3699BA0ED490}"/>
              </a:ext>
            </a:extLst>
          </p:cNvPr>
          <p:cNvSpPr>
            <a:spLocks noGrp="1"/>
          </p:cNvSpPr>
          <p:nvPr>
            <p:ph type="sldNum" sz="quarter" idx="10"/>
          </p:nvPr>
        </p:nvSpPr>
        <p:spPr>
          <a:xfrm>
            <a:off x="11353800" y="6263047"/>
            <a:ext cx="490238" cy="365125"/>
          </a:xfrm>
        </p:spPr>
        <p:txBody>
          <a:bodyPr/>
          <a:lstStyle/>
          <a:p>
            <a:fld id="{8970398B-0C9A-4509-BC8E-61E65A7DB617}" type="slidenum">
              <a:rPr lang="en-US" smtClean="0"/>
              <a:pPr/>
              <a:t>41</a:t>
            </a:fld>
            <a:endParaRPr lang="en-US" dirty="0"/>
          </a:p>
        </p:txBody>
      </p:sp>
      <p:sp>
        <p:nvSpPr>
          <p:cNvPr id="3" name="Title 2">
            <a:extLst>
              <a:ext uri="{FF2B5EF4-FFF2-40B4-BE49-F238E27FC236}">
                <a16:creationId xmlns:a16="http://schemas.microsoft.com/office/drawing/2014/main" id="{21127E0F-6F2E-2CB6-285B-7A4C0D8FB850}"/>
              </a:ext>
            </a:extLst>
          </p:cNvPr>
          <p:cNvSpPr>
            <a:spLocks noGrp="1"/>
          </p:cNvSpPr>
          <p:nvPr>
            <p:ph type="title"/>
          </p:nvPr>
        </p:nvSpPr>
        <p:spPr>
          <a:xfrm>
            <a:off x="838200" y="578644"/>
            <a:ext cx="10515600" cy="757238"/>
          </a:xfrm>
        </p:spPr>
        <p:txBody>
          <a:bodyPr/>
          <a:lstStyle/>
          <a:p>
            <a:r>
              <a:rPr lang="en-US" dirty="0"/>
              <a:t>Common Denial Messages </a:t>
            </a:r>
            <a:r>
              <a:rPr lang="en-US" dirty="0">
                <a:solidFill>
                  <a:srgbClr val="1160B0"/>
                </a:solidFill>
              </a:rPr>
              <a:t>2</a:t>
            </a:r>
          </a:p>
        </p:txBody>
      </p:sp>
      <p:sp>
        <p:nvSpPr>
          <p:cNvPr id="4" name="Content Placeholder 3">
            <a:extLst>
              <a:ext uri="{FF2B5EF4-FFF2-40B4-BE49-F238E27FC236}">
                <a16:creationId xmlns:a16="http://schemas.microsoft.com/office/drawing/2014/main" id="{3BDBEB50-335C-F5AA-7590-6857FBB7F608}"/>
              </a:ext>
            </a:extLst>
          </p:cNvPr>
          <p:cNvSpPr>
            <a:spLocks noGrp="1"/>
          </p:cNvSpPr>
          <p:nvPr>
            <p:ph type="body" sz="quarter" idx="13"/>
          </p:nvPr>
        </p:nvSpPr>
        <p:spPr>
          <a:xfrm>
            <a:off x="838200" y="1598556"/>
            <a:ext cx="10515600" cy="4565394"/>
          </a:xfrm>
        </p:spPr>
        <p:txBody>
          <a:bodyPr>
            <a:normAutofit lnSpcReduction="10000"/>
          </a:bodyPr>
          <a:lstStyle/>
          <a:p>
            <a:r>
              <a:rPr lang="en-US" dirty="0"/>
              <a:t>This service is not covered for people under 45 years of age</a:t>
            </a:r>
          </a:p>
          <a:p>
            <a:r>
              <a:rPr lang="en-US" dirty="0"/>
              <a:t>Service is being denied because it has not been (12, 24, 48, 120) months since your last (test/procedure) of this kind</a:t>
            </a:r>
          </a:p>
          <a:p>
            <a:r>
              <a:rPr lang="en-US" dirty="0"/>
              <a:t>Medicare covers this procedure only for people considered to be at a high risk for colorectal cancer</a:t>
            </a:r>
          </a:p>
          <a:p>
            <a:r>
              <a:rPr lang="en-US" dirty="0"/>
              <a:t>This service is denied because payment has already been made for a similar procedure within a set timeframe</a:t>
            </a:r>
          </a:p>
          <a:p>
            <a:r>
              <a:rPr lang="en-US" dirty="0"/>
              <a:t>Medicare does not pay for this item or service</a:t>
            </a:r>
          </a:p>
          <a:p>
            <a:r>
              <a:rPr lang="en-US" dirty="0"/>
              <a:t>The following policies NCD 210.3 were used when we made this decision</a:t>
            </a:r>
          </a:p>
        </p:txBody>
      </p:sp>
    </p:spTree>
    <p:extLst>
      <p:ext uri="{BB962C8B-B14F-4D97-AF65-F5344CB8AC3E}">
        <p14:creationId xmlns:p14="http://schemas.microsoft.com/office/powerpoint/2010/main" val="874785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lstStyle/>
          <a:p>
            <a:r>
              <a:rPr lang="en-US" dirty="0"/>
              <a:t>Resources</a:t>
            </a:r>
          </a:p>
        </p:txBody>
      </p:sp>
      <p:sp>
        <p:nvSpPr>
          <p:cNvPr id="3" name="Slide Number Placeholder 2"/>
          <p:cNvSpPr>
            <a:spLocks noGrp="1"/>
          </p:cNvSpPr>
          <p:nvPr>
            <p:ph type="sldNum" sz="quarter" idx="4294967295"/>
          </p:nvPr>
        </p:nvSpPr>
        <p:spPr>
          <a:xfrm>
            <a:off x="11709400" y="6248400"/>
            <a:ext cx="482600" cy="203200"/>
          </a:xfrm>
          <a:prstGeom prst="rect">
            <a:avLst/>
          </a:prstGeom>
        </p:spPr>
        <p:txBody>
          <a:bodyPr/>
          <a:lstStyle/>
          <a:p>
            <a:pPr>
              <a:defRPr/>
            </a:pPr>
            <a:fld id="{428103CF-1788-433E-A75F-9976B133F1AB}" type="slidenum">
              <a:rPr lang="en-US" smtClean="0"/>
              <a:pPr>
                <a:defRPr/>
              </a:pPr>
              <a:t>42</a:t>
            </a:fld>
            <a:endParaRPr lang="en-US" dirty="0"/>
          </a:p>
        </p:txBody>
      </p:sp>
    </p:spTree>
    <p:extLst>
      <p:ext uri="{BB962C8B-B14F-4D97-AF65-F5344CB8AC3E}">
        <p14:creationId xmlns:p14="http://schemas.microsoft.com/office/powerpoint/2010/main" val="1347235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43</a:t>
            </a:fld>
            <a:endParaRPr lang="en-US" dirty="0"/>
          </a:p>
        </p:txBody>
      </p:sp>
      <p:sp>
        <p:nvSpPr>
          <p:cNvPr id="4" name="Title 3"/>
          <p:cNvSpPr>
            <a:spLocks noGrp="1"/>
          </p:cNvSpPr>
          <p:nvPr>
            <p:ph type="title"/>
          </p:nvPr>
        </p:nvSpPr>
        <p:spPr>
          <a:xfrm>
            <a:off x="838200" y="578644"/>
            <a:ext cx="10515600" cy="757238"/>
          </a:xfrm>
        </p:spPr>
        <p:txBody>
          <a:bodyPr/>
          <a:lstStyle/>
          <a:p>
            <a:r>
              <a:rPr lang="en-US" dirty="0"/>
              <a:t>BMM Resources</a:t>
            </a:r>
          </a:p>
        </p:txBody>
      </p:sp>
      <p:sp>
        <p:nvSpPr>
          <p:cNvPr id="2" name="Text Placeholder 1"/>
          <p:cNvSpPr>
            <a:spLocks noGrp="1"/>
          </p:cNvSpPr>
          <p:nvPr>
            <p:ph type="body" sz="quarter" idx="13"/>
          </p:nvPr>
        </p:nvSpPr>
        <p:spPr>
          <a:xfrm>
            <a:off x="838200" y="1598556"/>
            <a:ext cx="10515600" cy="4565394"/>
          </a:xfrm>
        </p:spPr>
        <p:txBody>
          <a:bodyPr>
            <a:normAutofit/>
          </a:bodyPr>
          <a:lstStyle/>
          <a:p>
            <a:r>
              <a:rPr lang="en-US" dirty="0">
                <a:hlinkClick r:id="rId3"/>
              </a:rPr>
              <a:t>National Coverage Determination (NCD) 150.3 Bone (Mineral) Density Studies </a:t>
            </a:r>
            <a:endParaRPr lang="en-US" dirty="0">
              <a:hlinkClick r:id="rId4"/>
            </a:endParaRPr>
          </a:p>
          <a:p>
            <a:r>
              <a:rPr lang="en-US" dirty="0">
                <a:hlinkClick r:id="rId4"/>
              </a:rPr>
              <a:t>CMS IOM Publication 100-04, </a:t>
            </a:r>
            <a:r>
              <a:rPr lang="en-US" i="1" dirty="0">
                <a:hlinkClick r:id="rId4"/>
              </a:rPr>
              <a:t>Medicare Claims Processing Manual</a:t>
            </a:r>
            <a:r>
              <a:rPr lang="en-US" dirty="0">
                <a:hlinkClick r:id="rId4"/>
              </a:rPr>
              <a:t>, Chapter 13, Section 140</a:t>
            </a:r>
            <a:endParaRPr lang="en-US" dirty="0"/>
          </a:p>
          <a:p>
            <a:r>
              <a:rPr lang="en-US" dirty="0">
                <a:hlinkClick r:id="rId5"/>
              </a:rPr>
              <a:t>CMS IOM Publication 100-02, </a:t>
            </a:r>
            <a:r>
              <a:rPr lang="en-US" i="1" dirty="0">
                <a:hlinkClick r:id="rId5"/>
              </a:rPr>
              <a:t>Medicare Benefit Policy Manual</a:t>
            </a:r>
            <a:r>
              <a:rPr lang="en-US" dirty="0">
                <a:hlinkClick r:id="rId5"/>
              </a:rPr>
              <a:t>, Chapter 15, Section 80.5</a:t>
            </a:r>
            <a:endParaRPr lang="en-US" dirty="0"/>
          </a:p>
          <a:p>
            <a:r>
              <a:rPr lang="en-US" dirty="0">
                <a:solidFill>
                  <a:srgbClr val="173073"/>
                </a:solidFill>
                <a:hlinkClick r:id="rId6">
                  <a:extLst>
                    <a:ext uri="{A12FA001-AC4F-418D-AE19-62706E023703}">
                      <ahyp:hlinkClr xmlns:ahyp="http://schemas.microsoft.com/office/drawing/2018/hyperlinkcolor" val="tx"/>
                    </a:ext>
                  </a:extLst>
                </a:hlinkClick>
              </a:rPr>
              <a:t>Update to Bone Mass Measurements (BMM) Code 77085 Deductible and Coinsurance</a:t>
            </a:r>
            <a:endParaRPr lang="en-US" dirty="0">
              <a:solidFill>
                <a:srgbClr val="173073"/>
              </a:solidFill>
            </a:endParaRPr>
          </a:p>
          <a:p>
            <a:r>
              <a:rPr lang="en-US" dirty="0"/>
              <a:t>MLN® Educational Tool:</a:t>
            </a:r>
            <a:r>
              <a:rPr lang="en-US" dirty="0">
                <a:hlinkClick r:id="rId7"/>
              </a:rPr>
              <a:t> </a:t>
            </a:r>
            <a:r>
              <a:rPr lang="en-US" i="1" dirty="0">
                <a:hlinkClick r:id="rId7"/>
              </a:rPr>
              <a:t>Medicare Preventive Services Quick Reference Chart</a:t>
            </a:r>
            <a:endParaRPr lang="en-US" i="1" dirty="0"/>
          </a:p>
          <a:p>
            <a:endParaRPr lang="en-US" dirty="0"/>
          </a:p>
        </p:txBody>
      </p:sp>
    </p:spTree>
    <p:extLst>
      <p:ext uri="{BB962C8B-B14F-4D97-AF65-F5344CB8AC3E}">
        <p14:creationId xmlns:p14="http://schemas.microsoft.com/office/powerpoint/2010/main" val="3159098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3F82353-F332-46F7-A363-8F3388F9BB7C}" type="slidenum">
              <a:rPr lang="en-US" smtClean="0"/>
              <a:pPr/>
              <a:t>44</a:t>
            </a:fld>
            <a:endParaRPr lang="en-US" dirty="0"/>
          </a:p>
        </p:txBody>
      </p:sp>
      <p:sp>
        <p:nvSpPr>
          <p:cNvPr id="4" name="Title 3"/>
          <p:cNvSpPr>
            <a:spLocks noGrp="1"/>
          </p:cNvSpPr>
          <p:nvPr>
            <p:ph type="title"/>
          </p:nvPr>
        </p:nvSpPr>
        <p:spPr/>
        <p:txBody>
          <a:bodyPr/>
          <a:lstStyle/>
          <a:p>
            <a:r>
              <a:rPr lang="en-US" dirty="0"/>
              <a:t>Prostate Cancer Resources</a:t>
            </a:r>
          </a:p>
        </p:txBody>
      </p:sp>
      <p:sp>
        <p:nvSpPr>
          <p:cNvPr id="2" name="Text Placeholder 1"/>
          <p:cNvSpPr>
            <a:spLocks noGrp="1"/>
          </p:cNvSpPr>
          <p:nvPr>
            <p:ph type="body" sz="quarter" idx="13"/>
          </p:nvPr>
        </p:nvSpPr>
        <p:spPr/>
        <p:txBody>
          <a:bodyPr/>
          <a:lstStyle/>
          <a:p>
            <a:r>
              <a:rPr lang="en-US" dirty="0">
                <a:hlinkClick r:id="rId3"/>
              </a:rPr>
              <a:t>CMS IOM Publication 100-04, </a:t>
            </a:r>
            <a:r>
              <a:rPr lang="en-US" i="1" dirty="0">
                <a:hlinkClick r:id="rId3"/>
              </a:rPr>
              <a:t>Medicare Claims Processing Manual</a:t>
            </a:r>
            <a:r>
              <a:rPr lang="en-US" dirty="0">
                <a:hlinkClick r:id="rId3"/>
              </a:rPr>
              <a:t>, Chapter 18, Section 50</a:t>
            </a:r>
            <a:endParaRPr lang="en-US" dirty="0"/>
          </a:p>
          <a:p>
            <a:r>
              <a:rPr lang="en-US" dirty="0">
                <a:hlinkClick r:id="rId4"/>
              </a:rPr>
              <a:t>National Coverage Determination (NCD) 210.1– Prostate Cancer Screening Tests</a:t>
            </a:r>
            <a:endParaRPr lang="en-US" dirty="0"/>
          </a:p>
          <a:p>
            <a:endParaRPr lang="en-US" dirty="0"/>
          </a:p>
        </p:txBody>
      </p:sp>
    </p:spTree>
    <p:extLst>
      <p:ext uri="{BB962C8B-B14F-4D97-AF65-F5344CB8AC3E}">
        <p14:creationId xmlns:p14="http://schemas.microsoft.com/office/powerpoint/2010/main" val="2828493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3F82353-F332-46F7-A363-8F3388F9BB7C}" type="slidenum">
              <a:rPr lang="en-US" smtClean="0"/>
              <a:pPr/>
              <a:t>45</a:t>
            </a:fld>
            <a:endParaRPr lang="en-US" dirty="0"/>
          </a:p>
        </p:txBody>
      </p:sp>
      <p:sp>
        <p:nvSpPr>
          <p:cNvPr id="4" name="Title 3"/>
          <p:cNvSpPr>
            <a:spLocks noGrp="1"/>
          </p:cNvSpPr>
          <p:nvPr>
            <p:ph type="title"/>
          </p:nvPr>
        </p:nvSpPr>
        <p:spPr/>
        <p:txBody>
          <a:bodyPr/>
          <a:lstStyle/>
          <a:p>
            <a:r>
              <a:rPr lang="en-US" dirty="0"/>
              <a:t>Colorectal Cancer Resources </a:t>
            </a:r>
            <a:r>
              <a:rPr lang="en-US" dirty="0">
                <a:solidFill>
                  <a:srgbClr val="1160B0"/>
                </a:solidFill>
              </a:rPr>
              <a:t>1</a:t>
            </a:r>
            <a:r>
              <a:rPr lang="en-US" dirty="0"/>
              <a:t> </a:t>
            </a:r>
            <a:r>
              <a:rPr lang="en-US" dirty="0">
                <a:solidFill>
                  <a:srgbClr val="1160B0"/>
                </a:solidFill>
              </a:rPr>
              <a:t>1</a:t>
            </a:r>
          </a:p>
        </p:txBody>
      </p:sp>
      <p:sp>
        <p:nvSpPr>
          <p:cNvPr id="2" name="Text Placeholder 1"/>
          <p:cNvSpPr>
            <a:spLocks noGrp="1"/>
          </p:cNvSpPr>
          <p:nvPr>
            <p:ph type="body" sz="quarter" idx="13"/>
          </p:nvPr>
        </p:nvSpPr>
        <p:spPr/>
        <p:txBody>
          <a:bodyPr/>
          <a:lstStyle/>
          <a:p>
            <a:r>
              <a:rPr lang="en-US" dirty="0">
                <a:hlinkClick r:id="rId3"/>
              </a:rPr>
              <a:t>CMS IOM Publication 100-04, </a:t>
            </a:r>
            <a:r>
              <a:rPr lang="en-US" i="1" dirty="0">
                <a:hlinkClick r:id="rId3"/>
              </a:rPr>
              <a:t>Medicare Claims Processing Manual, </a:t>
            </a:r>
            <a:r>
              <a:rPr lang="en-US" dirty="0">
                <a:hlinkClick r:id="rId3"/>
              </a:rPr>
              <a:t>Chapter 18, Section 60</a:t>
            </a:r>
            <a:endParaRPr lang="en-US" dirty="0"/>
          </a:p>
          <a:p>
            <a:r>
              <a:rPr lang="en-US" dirty="0">
                <a:hlinkClick r:id="rId4"/>
              </a:rPr>
              <a:t>CMS IOM Publication 100-02, </a:t>
            </a:r>
            <a:r>
              <a:rPr lang="en-US" i="1" dirty="0">
                <a:hlinkClick r:id="rId4"/>
              </a:rPr>
              <a:t>Medicare Benefit Policy Manual</a:t>
            </a:r>
            <a:r>
              <a:rPr lang="en-US" dirty="0">
                <a:hlinkClick r:id="rId4"/>
              </a:rPr>
              <a:t>, Chapter 15, Section 280.2</a:t>
            </a:r>
            <a:endParaRPr lang="en-US" dirty="0"/>
          </a:p>
          <a:p>
            <a:r>
              <a:rPr lang="en-US" dirty="0">
                <a:solidFill>
                  <a:srgbClr val="173073"/>
                </a:solidFill>
                <a:hlinkClick r:id="rId5">
                  <a:extLst>
                    <a:ext uri="{A12FA001-AC4F-418D-AE19-62706E023703}">
                      <ahyp:hlinkClr xmlns:ahyp="http://schemas.microsoft.com/office/drawing/2018/hyperlinkcolor" val="tx"/>
                    </a:ext>
                  </a:extLst>
                </a:hlinkClick>
              </a:rPr>
              <a:t>CMS IOM Publication 100-04 </a:t>
            </a:r>
            <a:r>
              <a:rPr lang="en-US" i="1" dirty="0">
                <a:solidFill>
                  <a:srgbClr val="173073"/>
                </a:solidFill>
                <a:hlinkClick r:id="rId5">
                  <a:extLst>
                    <a:ext uri="{A12FA001-AC4F-418D-AE19-62706E023703}">
                      <ahyp:hlinkClr xmlns:ahyp="http://schemas.microsoft.com/office/drawing/2018/hyperlinkcolor" val="tx"/>
                    </a:ext>
                  </a:extLst>
                </a:hlinkClick>
              </a:rPr>
              <a:t>Medicare Claims Processing Manual </a:t>
            </a:r>
            <a:r>
              <a:rPr lang="en-US" dirty="0">
                <a:solidFill>
                  <a:srgbClr val="173073"/>
                </a:solidFill>
                <a:hlinkClick r:id="rId5">
                  <a:extLst>
                    <a:ext uri="{A12FA001-AC4F-418D-AE19-62706E023703}">
                      <ahyp:hlinkClr xmlns:ahyp="http://schemas.microsoft.com/office/drawing/2018/hyperlinkcolor" val="tx"/>
                    </a:ext>
                  </a:extLst>
                </a:hlinkClick>
              </a:rPr>
              <a:t>Transmittal 3763</a:t>
            </a:r>
            <a:endParaRPr lang="en-US" dirty="0">
              <a:solidFill>
                <a:srgbClr val="173073"/>
              </a:solidFill>
            </a:endParaRPr>
          </a:p>
          <a:p>
            <a:endParaRPr lang="en-US" dirty="0"/>
          </a:p>
          <a:p>
            <a:endParaRPr lang="en-US" dirty="0"/>
          </a:p>
        </p:txBody>
      </p:sp>
    </p:spTree>
    <p:extLst>
      <p:ext uri="{BB962C8B-B14F-4D97-AF65-F5344CB8AC3E}">
        <p14:creationId xmlns:p14="http://schemas.microsoft.com/office/powerpoint/2010/main" val="1868276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463D1CC-2375-4A0D-A1F1-B2B2DB58D916}" type="slidenum">
              <a:rPr lang="en-US" smtClean="0"/>
              <a:pPr/>
              <a:t>46</a:t>
            </a:fld>
            <a:endParaRPr lang="en-US" dirty="0"/>
          </a:p>
        </p:txBody>
      </p:sp>
      <p:sp>
        <p:nvSpPr>
          <p:cNvPr id="2" name="Title 1"/>
          <p:cNvSpPr>
            <a:spLocks noGrp="1"/>
          </p:cNvSpPr>
          <p:nvPr>
            <p:ph type="title"/>
          </p:nvPr>
        </p:nvSpPr>
        <p:spPr/>
        <p:txBody>
          <a:bodyPr/>
          <a:lstStyle/>
          <a:p>
            <a:r>
              <a:rPr lang="en-US" dirty="0"/>
              <a:t>Colorectal Cancer Resources </a:t>
            </a:r>
            <a:r>
              <a:rPr lang="en-US" dirty="0">
                <a:solidFill>
                  <a:srgbClr val="1160B0"/>
                </a:solidFill>
              </a:rPr>
              <a:t>2</a:t>
            </a:r>
            <a:r>
              <a:rPr lang="en-US" dirty="0"/>
              <a:t> </a:t>
            </a:r>
            <a:r>
              <a:rPr lang="en-US" dirty="0">
                <a:solidFill>
                  <a:srgbClr val="1160B0"/>
                </a:solidFill>
              </a:rPr>
              <a:t>2</a:t>
            </a:r>
          </a:p>
        </p:txBody>
      </p:sp>
      <p:sp>
        <p:nvSpPr>
          <p:cNvPr id="3" name="Text Placeholder 2"/>
          <p:cNvSpPr>
            <a:spLocks noGrp="1"/>
          </p:cNvSpPr>
          <p:nvPr>
            <p:ph type="body" sz="quarter" idx="13"/>
          </p:nvPr>
        </p:nvSpPr>
        <p:spPr/>
        <p:txBody>
          <a:bodyPr/>
          <a:lstStyle/>
          <a:p>
            <a:r>
              <a:rPr lang="en-US" dirty="0"/>
              <a:t>MLN Matters® </a:t>
            </a:r>
            <a:r>
              <a:rPr lang="en-US" i="1" dirty="0">
                <a:hlinkClick r:id="rId3"/>
              </a:rPr>
              <a:t>MM12656 Revised: Colorectal Cancer Screening Tests: Changes to Coinsurance for Related Procedures </a:t>
            </a:r>
            <a:endParaRPr lang="en-US" i="1" dirty="0"/>
          </a:p>
          <a:p>
            <a:r>
              <a:rPr lang="en-US" dirty="0">
                <a:hlinkClick r:id="rId4"/>
              </a:rPr>
              <a:t>National Coverage Determination (NCD) 210.3– Colorectal Cancer Screening Tests</a:t>
            </a:r>
            <a:endParaRPr lang="en-US" dirty="0"/>
          </a:p>
          <a:p>
            <a:r>
              <a:rPr lang="en-US" dirty="0"/>
              <a:t>MLN Matters® </a:t>
            </a:r>
            <a:r>
              <a:rPr lang="en-US" i="1" u="none" strike="noStrike" baseline="0" dirty="0">
                <a:solidFill>
                  <a:srgbClr val="000000"/>
                </a:solidFill>
                <a:hlinkClick r:id="rId5"/>
              </a:rPr>
              <a:t>MM13017: Removal of a National Coverage Determination &amp; Expansion of Coverage of Colorectal Cancer Screening </a:t>
            </a:r>
            <a:endParaRPr lang="en-US" i="1" dirty="0"/>
          </a:p>
        </p:txBody>
      </p:sp>
    </p:spTree>
    <p:extLst>
      <p:ext uri="{BB962C8B-B14F-4D97-AF65-F5344CB8AC3E}">
        <p14:creationId xmlns:p14="http://schemas.microsoft.com/office/powerpoint/2010/main" val="497462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9BEF64-DE06-7D2D-4DA1-119CAFDB99F2}"/>
              </a:ext>
            </a:extLst>
          </p:cNvPr>
          <p:cNvSpPr/>
          <p:nvPr/>
        </p:nvSpPr>
        <p:spPr>
          <a:xfrm>
            <a:off x="2423124" y="5208747"/>
            <a:ext cx="17992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hlinkClick r:id="rId2"/>
              </a:rPr>
              <a:t>YouTube Channel</a:t>
            </a:r>
            <a:br>
              <a:rPr kumimoji="0" lang="en-US" sz="1800" b="0" i="0" u="none" strike="noStrike" kern="1200" cap="none" spc="0" normalizeH="0" baseline="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baseline="0" noProof="0" dirty="0">
                <a:ln>
                  <a:noFill/>
                </a:ln>
                <a:solidFill>
                  <a:prstClr val="black"/>
                </a:solidFill>
                <a:effectLst/>
                <a:uLnTx/>
                <a:uFillTx/>
                <a:latin typeface="Elevance Sans" pitchFamily="50" charset="0"/>
                <a:ea typeface="+mn-ea"/>
                <a:cs typeface="+mn-cs"/>
              </a:rPr>
              <a:t>Educational Videos </a:t>
            </a:r>
          </a:p>
        </p:txBody>
      </p:sp>
      <p:pic>
        <p:nvPicPr>
          <p:cNvPr id="7" name="Picture 6" descr="YouTube">
            <a:extLst>
              <a:ext uri="{FF2B5EF4-FFF2-40B4-BE49-F238E27FC236}">
                <a16:creationId xmlns:a16="http://schemas.microsoft.com/office/drawing/2014/main" id="{2FA92074-6B2E-55E9-883C-40C99BF2E735}"/>
              </a:ext>
            </a:extLst>
          </p:cNvPr>
          <p:cNvPicPr>
            <a:picLocks noChangeAspect="1"/>
          </p:cNvPicPr>
          <p:nvPr/>
        </p:nvPicPr>
        <p:blipFill>
          <a:blip r:embed="rId3"/>
          <a:stretch>
            <a:fillRect/>
          </a:stretch>
        </p:blipFill>
        <p:spPr>
          <a:xfrm>
            <a:off x="1752755" y="5241718"/>
            <a:ext cx="611549" cy="434773"/>
          </a:xfrm>
          <a:prstGeom prst="rect">
            <a:avLst/>
          </a:prstGeom>
        </p:spPr>
      </p:pic>
      <p:sp>
        <p:nvSpPr>
          <p:cNvPr id="9" name="Rectangle 8">
            <a:extLst>
              <a:ext uri="{FF2B5EF4-FFF2-40B4-BE49-F238E27FC236}">
                <a16:creationId xmlns:a16="http://schemas.microsoft.com/office/drawing/2014/main" id="{F352FC2A-B3A2-CF8F-35F0-F6F26F6F8567}"/>
              </a:ext>
            </a:extLst>
          </p:cNvPr>
          <p:cNvSpPr/>
          <p:nvPr/>
        </p:nvSpPr>
        <p:spPr>
          <a:xfrm>
            <a:off x="5439959" y="5204949"/>
            <a:ext cx="201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dirty="0">
                <a:ln>
                  <a:noFill/>
                </a:ln>
                <a:solidFill>
                  <a:prstClr val="black"/>
                </a:solidFill>
                <a:effectLst/>
                <a:uLnTx/>
                <a:uFillTx/>
                <a:latin typeface="Elevance Sans" pitchFamily="50" charset="0"/>
                <a:ea typeface="+mn-ea"/>
                <a:cs typeface="+mn-cs"/>
                <a:hlinkClick r:id="rId4"/>
              </a:rPr>
              <a:t>Medicare University</a:t>
            </a:r>
            <a:br>
              <a:rPr kumimoji="0" lang="en-US" sz="1800" b="0" i="0" u="none" strike="noStrike" kern="1200" cap="none" spc="0" normalizeH="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noProof="0" dirty="0">
                <a:ln>
                  <a:noFill/>
                </a:ln>
                <a:solidFill>
                  <a:prstClr val="black"/>
                </a:solidFill>
                <a:effectLst/>
                <a:uLnTx/>
                <a:uFillTx/>
                <a:latin typeface="Elevance Sans" pitchFamily="50" charset="0"/>
                <a:ea typeface="+mn-ea"/>
                <a:cs typeface="+mn-cs"/>
              </a:rPr>
              <a:t>Self-paced online learning </a:t>
            </a:r>
          </a:p>
        </p:txBody>
      </p:sp>
      <p:pic>
        <p:nvPicPr>
          <p:cNvPr id="10" name="Picture 9" descr="Medicare University Graduation Cap">
            <a:extLst>
              <a:ext uri="{FF2B5EF4-FFF2-40B4-BE49-F238E27FC236}">
                <a16:creationId xmlns:a16="http://schemas.microsoft.com/office/drawing/2014/main" id="{BA90ACA6-722B-FAAA-9DC0-6C903E97460F}"/>
              </a:ext>
            </a:extLst>
          </p:cNvPr>
          <p:cNvPicPr>
            <a:picLocks noChangeAspect="1"/>
          </p:cNvPicPr>
          <p:nvPr/>
        </p:nvPicPr>
        <p:blipFill rotWithShape="1">
          <a:blip r:embed="rId5">
            <a:extLst>
              <a:ext uri="{28A0092B-C50C-407E-A947-70E740481C1C}">
                <a14:useLocalDpi xmlns:a14="http://schemas.microsoft.com/office/drawing/2010/main" val="0"/>
              </a:ext>
            </a:extLst>
          </a:blip>
          <a:srcRect t="8596" b="9346"/>
          <a:stretch/>
        </p:blipFill>
        <p:spPr>
          <a:xfrm>
            <a:off x="4734068" y="5185721"/>
            <a:ext cx="682591" cy="600891"/>
          </a:xfrm>
          <a:prstGeom prst="rect">
            <a:avLst/>
          </a:prstGeom>
        </p:spPr>
      </p:pic>
      <p:sp>
        <p:nvSpPr>
          <p:cNvPr id="12" name="Rectangle 11">
            <a:extLst>
              <a:ext uri="{FF2B5EF4-FFF2-40B4-BE49-F238E27FC236}">
                <a16:creationId xmlns:a16="http://schemas.microsoft.com/office/drawing/2014/main" id="{6F701CA5-7C1C-2767-B059-860DD2E6C06D}"/>
              </a:ext>
            </a:extLst>
          </p:cNvPr>
          <p:cNvSpPr/>
          <p:nvPr/>
        </p:nvSpPr>
        <p:spPr>
          <a:xfrm>
            <a:off x="8790653" y="5204949"/>
            <a:ext cx="164859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hlinkClick r:id="rId6" tooltip="Click to visit our LinkedIn Page"/>
              </a:rPr>
              <a:t>LinkedIn</a:t>
            </a:r>
            <a:br>
              <a:rPr kumimoji="0" lang="en-US" sz="1800" b="0" i="0" u="none" strike="noStrike" kern="1200" cap="none" spc="0" normalizeH="0" baseline="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baseline="0" noProof="0" dirty="0">
                <a:ln>
                  <a:noFill/>
                </a:ln>
                <a:solidFill>
                  <a:prstClr val="black"/>
                </a:solidFill>
                <a:effectLst/>
                <a:uLnTx/>
                <a:uFillTx/>
                <a:latin typeface="Elevance Sans" pitchFamily="50" charset="0"/>
                <a:ea typeface="+mn-ea"/>
                <a:cs typeface="+mn-cs"/>
              </a:rPr>
              <a:t>Educational Content </a:t>
            </a:r>
          </a:p>
        </p:txBody>
      </p:sp>
      <p:pic>
        <p:nvPicPr>
          <p:cNvPr id="13" name="Picture 12">
            <a:extLst>
              <a:ext uri="{FF2B5EF4-FFF2-40B4-BE49-F238E27FC236}">
                <a16:creationId xmlns:a16="http://schemas.microsoft.com/office/drawing/2014/main" id="{FF6431B0-729C-D320-6D2F-656400E36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0117" y="5249172"/>
            <a:ext cx="511260" cy="434773"/>
          </a:xfrm>
          <a:prstGeom prst="rect">
            <a:avLst/>
          </a:prstGeom>
        </p:spPr>
      </p:pic>
      <p:sp>
        <p:nvSpPr>
          <p:cNvPr id="14" name="Title 13">
            <a:extLst>
              <a:ext uri="{FF2B5EF4-FFF2-40B4-BE49-F238E27FC236}">
                <a16:creationId xmlns:a16="http://schemas.microsoft.com/office/drawing/2014/main" id="{800CDE8F-65A8-9200-49B9-580076151999}"/>
              </a:ext>
            </a:extLst>
          </p:cNvPr>
          <p:cNvSpPr>
            <a:spLocks noGrp="1"/>
          </p:cNvSpPr>
          <p:nvPr>
            <p:ph type="title"/>
          </p:nvPr>
        </p:nvSpPr>
        <p:spPr/>
        <p:txBody>
          <a:bodyPr/>
          <a:lstStyle/>
          <a:p>
            <a:r>
              <a:rPr lang="en-US" dirty="0"/>
              <a:t>Connect with us on social media</a:t>
            </a:r>
          </a:p>
        </p:txBody>
      </p:sp>
    </p:spTree>
    <p:extLst>
      <p:ext uri="{BB962C8B-B14F-4D97-AF65-F5344CB8AC3E}">
        <p14:creationId xmlns:p14="http://schemas.microsoft.com/office/powerpoint/2010/main" val="19083290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BC5B2B64-60A2-5C34-32B8-36ED4C1E0176}"/>
              </a:ext>
            </a:extLst>
          </p:cNvPr>
          <p:cNvSpPr txBox="1">
            <a:spLocks/>
          </p:cNvSpPr>
          <p:nvPr/>
        </p:nvSpPr>
        <p:spPr>
          <a:xfrm>
            <a:off x="6805117" y="4664552"/>
            <a:ext cx="2858907" cy="70600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Wingdings" panose="05000000000000000000" pitchFamily="2" charset="2"/>
              <a:buChar char="§"/>
              <a:defRPr sz="2400" b="0" i="0" kern="1200">
                <a:solidFill>
                  <a:schemeClr val="tx1"/>
                </a:solidFill>
                <a:latin typeface="Elevance Sans" pitchFamily="50" charset="0"/>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b="0" i="0" kern="1200">
                <a:solidFill>
                  <a:schemeClr val="tx1"/>
                </a:solidFill>
                <a:latin typeface="Elevance Sans" pitchFamily="50" charset="0"/>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ü"/>
              <a:defRPr sz="1800" b="0" i="0" kern="1200">
                <a:solidFill>
                  <a:schemeClr val="tx1"/>
                </a:solidFill>
                <a:latin typeface="Elevance Sans" pitchFamily="50" charset="0"/>
                <a:ea typeface="+mn-ea"/>
                <a:cs typeface="+mn-cs"/>
              </a:defRPr>
            </a:lvl3pPr>
            <a:lvl4pPr marL="1600200" indent="-228600" algn="l" defTabSz="914400" rtl="0" eaLnBrk="1" latinLnBrk="0" hangingPunct="1">
              <a:lnSpc>
                <a:spcPct val="100000"/>
              </a:lnSpc>
              <a:spcBef>
                <a:spcPts val="500"/>
              </a:spcBef>
              <a:spcAft>
                <a:spcPts val="600"/>
              </a:spcAft>
              <a:buFont typeface="Courier New" panose="02070309020205020404" pitchFamily="49" charset="0"/>
              <a:buChar char="-"/>
              <a:defRPr sz="1400" b="0" i="0" kern="1200">
                <a:solidFill>
                  <a:schemeClr val="tx1"/>
                </a:solidFill>
                <a:latin typeface="Elevance Sans" pitchFamily="50"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Elevance Sans"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hlinkClick r:id="rId2"/>
              </a:rPr>
              <a:t>NGSConnex</a:t>
            </a:r>
            <a:br>
              <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baseline="0" noProof="0" dirty="0">
                <a:ln>
                  <a:noFill/>
                </a:ln>
                <a:solidFill>
                  <a:prstClr val="black"/>
                </a:solidFill>
                <a:effectLst/>
                <a:uLnTx/>
                <a:uFillTx/>
                <a:latin typeface="Elevance Sans" pitchFamily="50" charset="0"/>
                <a:ea typeface="+mn-ea"/>
                <a:cs typeface="+mn-cs"/>
              </a:rPr>
              <a:t>Web portal for claim information</a:t>
            </a:r>
            <a:endPar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endParaRPr>
          </a:p>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endParaRPr>
          </a:p>
        </p:txBody>
      </p:sp>
      <p:pic>
        <p:nvPicPr>
          <p:cNvPr id="4" name="Picture 3" descr="NGSConnex Logo">
            <a:extLst>
              <a:ext uri="{FF2B5EF4-FFF2-40B4-BE49-F238E27FC236}">
                <a16:creationId xmlns:a16="http://schemas.microsoft.com/office/drawing/2014/main" id="{B808FBB9-234A-C5EA-ADF5-B0A9CC559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076" y="4664551"/>
            <a:ext cx="526184" cy="526184"/>
          </a:xfrm>
          <a:prstGeom prst="rect">
            <a:avLst/>
          </a:prstGeom>
        </p:spPr>
      </p:pic>
      <p:pic>
        <p:nvPicPr>
          <p:cNvPr id="6" name="Picture 5" descr="Ringing phone in speech bubble">
            <a:extLst>
              <a:ext uri="{FF2B5EF4-FFF2-40B4-BE49-F238E27FC236}">
                <a16:creationId xmlns:a16="http://schemas.microsoft.com/office/drawing/2014/main" id="{BC6F351E-187D-97A6-3308-0B9F3EAD6F42}"/>
              </a:ext>
            </a:extLst>
          </p:cNvPr>
          <p:cNvPicPr>
            <a:picLocks noChangeAspect="1"/>
          </p:cNvPicPr>
          <p:nvPr/>
        </p:nvPicPr>
        <p:blipFill rotWithShape="1">
          <a:blip r:embed="rId4">
            <a:extLst>
              <a:ext uri="{28A0092B-C50C-407E-A947-70E740481C1C}">
                <a14:useLocalDpi xmlns:a14="http://schemas.microsoft.com/office/drawing/2010/main" val="0"/>
              </a:ext>
            </a:extLst>
          </a:blip>
          <a:srcRect l="3763" r="46029"/>
          <a:stretch/>
        </p:blipFill>
        <p:spPr>
          <a:xfrm>
            <a:off x="2165010" y="5476925"/>
            <a:ext cx="481446" cy="411686"/>
          </a:xfrm>
          <a:prstGeom prst="rect">
            <a:avLst/>
          </a:prstGeom>
        </p:spPr>
      </p:pic>
      <p:sp>
        <p:nvSpPr>
          <p:cNvPr id="7" name="TextBox 6">
            <a:extLst>
              <a:ext uri="{FF2B5EF4-FFF2-40B4-BE49-F238E27FC236}">
                <a16:creationId xmlns:a16="http://schemas.microsoft.com/office/drawing/2014/main" id="{B977F766-9B9A-4D13-F818-D8BCCA0B6C1E}"/>
              </a:ext>
            </a:extLst>
          </p:cNvPr>
          <p:cNvSpPr txBox="1"/>
          <p:nvPr/>
        </p:nvSpPr>
        <p:spPr>
          <a:xfrm>
            <a:off x="2695497" y="5442335"/>
            <a:ext cx="2971362"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hlinkClick r:id="rId5"/>
              </a:rPr>
              <a:t>IVR System</a:t>
            </a:r>
            <a:b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baseline="0" noProof="0" dirty="0">
                <a:ln>
                  <a:noFill/>
                </a:ln>
                <a:solidFill>
                  <a:prstClr val="black"/>
                </a:solidFill>
                <a:effectLst/>
                <a:uLnTx/>
                <a:uFillTx/>
                <a:latin typeface="Elevance Sans" pitchFamily="50" charset="0"/>
                <a:ea typeface="+mn-ea"/>
                <a:cs typeface="+mn-cs"/>
              </a:rPr>
              <a:t>The interactive voice response system (IVR) is available 24-hours a day, seven days a week to answer general inquiries</a:t>
            </a:r>
          </a:p>
        </p:txBody>
      </p:sp>
      <p:pic>
        <p:nvPicPr>
          <p:cNvPr id="9" name="Picture 8" descr="National Government Services 'N' Icon">
            <a:extLst>
              <a:ext uri="{FF2B5EF4-FFF2-40B4-BE49-F238E27FC236}">
                <a16:creationId xmlns:a16="http://schemas.microsoft.com/office/drawing/2014/main" id="{4CA435D4-21BF-0A8D-DBCA-791851AFEC46}"/>
              </a:ext>
            </a:extLst>
          </p:cNvPr>
          <p:cNvPicPr>
            <a:picLocks noChangeAspect="1"/>
          </p:cNvPicPr>
          <p:nvPr/>
        </p:nvPicPr>
        <p:blipFill rotWithShape="1">
          <a:blip r:embed="rId6">
            <a:extLst>
              <a:ext uri="{28A0092B-C50C-407E-A947-70E740481C1C}">
                <a14:useLocalDpi xmlns:a14="http://schemas.microsoft.com/office/drawing/2010/main" val="0"/>
              </a:ext>
            </a:extLst>
          </a:blip>
          <a:srcRect r="74404" b="15194"/>
          <a:stretch/>
        </p:blipFill>
        <p:spPr>
          <a:xfrm>
            <a:off x="2165010" y="4772351"/>
            <a:ext cx="344111" cy="310583"/>
          </a:xfrm>
          <a:prstGeom prst="rect">
            <a:avLst/>
          </a:prstGeom>
        </p:spPr>
      </p:pic>
      <p:sp>
        <p:nvSpPr>
          <p:cNvPr id="10" name="TextBox 9">
            <a:extLst>
              <a:ext uri="{FF2B5EF4-FFF2-40B4-BE49-F238E27FC236}">
                <a16:creationId xmlns:a16="http://schemas.microsoft.com/office/drawing/2014/main" id="{B9D11571-6E8C-3187-69AB-7AA4A952C63A}"/>
              </a:ext>
            </a:extLst>
          </p:cNvPr>
          <p:cNvSpPr txBox="1"/>
          <p:nvPr/>
        </p:nvSpPr>
        <p:spPr>
          <a:xfrm>
            <a:off x="2695496" y="4662671"/>
            <a:ext cx="29713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hlinkClick r:id="rId2"/>
              </a:rPr>
              <a:t>www.NGSMedicare.com</a:t>
            </a:r>
            <a:br>
              <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baseline="0" noProof="0" dirty="0">
                <a:ln>
                  <a:noFill/>
                </a:ln>
                <a:solidFill>
                  <a:prstClr val="black"/>
                </a:solidFill>
                <a:effectLst/>
                <a:uLnTx/>
                <a:uFillTx/>
                <a:latin typeface="Elevance Sans" pitchFamily="50" charset="0"/>
                <a:ea typeface="+mn-ea"/>
                <a:cs typeface="+mn-cs"/>
              </a:rPr>
              <a:t>Online resources, event calendar, LCD/NCD, and tools</a:t>
            </a:r>
          </a:p>
        </p:txBody>
      </p:sp>
      <p:pic>
        <p:nvPicPr>
          <p:cNvPr id="12" name="Picture 11" descr="Email Envelope Icon">
            <a:extLst>
              <a:ext uri="{FF2B5EF4-FFF2-40B4-BE49-F238E27FC236}">
                <a16:creationId xmlns:a16="http://schemas.microsoft.com/office/drawing/2014/main" id="{7A1B92BB-0F1A-46C9-AED5-F8D0E1BA8801}"/>
              </a:ext>
            </a:extLst>
          </p:cNvPr>
          <p:cNvPicPr>
            <a:picLocks noChangeAspect="1"/>
          </p:cNvPicPr>
          <p:nvPr/>
        </p:nvPicPr>
        <p:blipFill rotWithShape="1">
          <a:blip r:embed="rId7">
            <a:extLst>
              <a:ext uri="{28A0092B-C50C-407E-A947-70E740481C1C}">
                <a14:useLocalDpi xmlns:a14="http://schemas.microsoft.com/office/drawing/2010/main" val="0"/>
              </a:ext>
            </a:extLst>
          </a:blip>
          <a:srcRect t="18814" b="19252"/>
          <a:stretch/>
        </p:blipFill>
        <p:spPr>
          <a:xfrm>
            <a:off x="6216777" y="5515762"/>
            <a:ext cx="539300" cy="334011"/>
          </a:xfrm>
          <a:prstGeom prst="rect">
            <a:avLst/>
          </a:prstGeom>
        </p:spPr>
      </p:pic>
      <p:sp>
        <p:nvSpPr>
          <p:cNvPr id="13" name="Content Placeholder 6">
            <a:extLst>
              <a:ext uri="{FF2B5EF4-FFF2-40B4-BE49-F238E27FC236}">
                <a16:creationId xmlns:a16="http://schemas.microsoft.com/office/drawing/2014/main" id="{4BE1FD6C-07ED-4897-2BB4-601C010A38A7}"/>
              </a:ext>
            </a:extLst>
          </p:cNvPr>
          <p:cNvSpPr txBox="1">
            <a:spLocks/>
          </p:cNvSpPr>
          <p:nvPr/>
        </p:nvSpPr>
        <p:spPr>
          <a:xfrm>
            <a:off x="6805117" y="5441362"/>
            <a:ext cx="2858907" cy="112876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Font typeface="Wingdings" panose="05000000000000000000" pitchFamily="2" charset="2"/>
              <a:buChar char="§"/>
              <a:defRPr sz="2400" b="0" i="0" kern="1200">
                <a:solidFill>
                  <a:schemeClr val="tx1"/>
                </a:solidFill>
                <a:latin typeface="Elevance Sans" pitchFamily="50" charset="0"/>
                <a:ea typeface="+mn-ea"/>
                <a:cs typeface="+mn-cs"/>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000" b="0" i="0" kern="1200">
                <a:solidFill>
                  <a:schemeClr val="tx1"/>
                </a:solidFill>
                <a:latin typeface="Elevance Sans" pitchFamily="50" charset="0"/>
                <a:ea typeface="+mn-ea"/>
                <a:cs typeface="+mn-cs"/>
              </a:defRPr>
            </a:lvl2pPr>
            <a:lvl3pPr marL="1143000" indent="-228600" algn="l" defTabSz="914400" rtl="0" eaLnBrk="1" latinLnBrk="0" hangingPunct="1">
              <a:lnSpc>
                <a:spcPct val="100000"/>
              </a:lnSpc>
              <a:spcBef>
                <a:spcPts val="500"/>
              </a:spcBef>
              <a:spcAft>
                <a:spcPts val="600"/>
              </a:spcAft>
              <a:buFont typeface="Wingdings" panose="05000000000000000000" pitchFamily="2" charset="2"/>
              <a:buChar char="ü"/>
              <a:defRPr sz="1800" b="0" i="0" kern="1200">
                <a:solidFill>
                  <a:schemeClr val="tx1"/>
                </a:solidFill>
                <a:latin typeface="Elevance Sans" pitchFamily="50" charset="0"/>
                <a:ea typeface="+mn-ea"/>
                <a:cs typeface="+mn-cs"/>
              </a:defRPr>
            </a:lvl3pPr>
            <a:lvl4pPr marL="1600200" indent="-228600" algn="l" defTabSz="914400" rtl="0" eaLnBrk="1" latinLnBrk="0" hangingPunct="1">
              <a:lnSpc>
                <a:spcPct val="100000"/>
              </a:lnSpc>
              <a:spcBef>
                <a:spcPts val="500"/>
              </a:spcBef>
              <a:spcAft>
                <a:spcPts val="600"/>
              </a:spcAft>
              <a:buFont typeface="Courier New" panose="02070309020205020404" pitchFamily="49" charset="0"/>
              <a:buChar char="-"/>
              <a:defRPr sz="1400" b="0" i="0" kern="1200">
                <a:solidFill>
                  <a:schemeClr val="tx1"/>
                </a:solidFill>
                <a:latin typeface="Elevance Sans" pitchFamily="50"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b="0" i="0" kern="1200">
                <a:solidFill>
                  <a:schemeClr val="tx1"/>
                </a:solidFill>
                <a:latin typeface="Elevance Sans"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Elevance Sans" pitchFamily="50" charset="0"/>
                <a:ea typeface="+mn-ea"/>
                <a:cs typeface="+mn-cs"/>
                <a:hlinkClick r:id="rId8"/>
              </a:rPr>
              <a:t>Sign up for Email Updates</a:t>
            </a:r>
            <a:br>
              <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rPr>
            </a:br>
            <a:r>
              <a:rPr kumimoji="0" lang="en-US" sz="1200" b="0" i="0" u="none" strike="noStrike" kern="1200" cap="none" spc="0" normalizeH="0" baseline="0" noProof="0" dirty="0">
                <a:ln>
                  <a:noFill/>
                </a:ln>
                <a:solidFill>
                  <a:prstClr val="black"/>
                </a:solidFill>
                <a:effectLst/>
                <a:uLnTx/>
                <a:uFillTx/>
                <a:latin typeface="Elevance Sans" pitchFamily="50" charset="0"/>
                <a:ea typeface="+mn-ea"/>
                <a:cs typeface="+mn-cs"/>
              </a:rPr>
              <a:t>Subscribe for Email updates at the top of any NGSMedicare.com webpage to stay informed of news</a:t>
            </a:r>
          </a:p>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endParaRPr>
          </a:p>
          <a:p>
            <a:pPr marL="0" marR="0" lvl="0" indent="0" algn="l" defTabSz="914400" rtl="0" eaLnBrk="1" fontAlgn="auto" latinLnBrk="0" hangingPunct="1">
              <a:lnSpc>
                <a:spcPct val="100000"/>
              </a:lnSpc>
              <a:spcBef>
                <a:spcPts val="1000"/>
              </a:spcBef>
              <a:spcAft>
                <a:spcPts val="60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prstClr val="black"/>
              </a:solidFill>
              <a:effectLst/>
              <a:uLnTx/>
              <a:uFillTx/>
              <a:latin typeface="Elevance Sans" pitchFamily="50" charset="0"/>
              <a:ea typeface="+mn-ea"/>
              <a:cs typeface="+mn-cs"/>
            </a:endParaRPr>
          </a:p>
        </p:txBody>
      </p:sp>
      <p:sp>
        <p:nvSpPr>
          <p:cNvPr id="14" name="Title 13">
            <a:extLst>
              <a:ext uri="{FF2B5EF4-FFF2-40B4-BE49-F238E27FC236}">
                <a16:creationId xmlns:a16="http://schemas.microsoft.com/office/drawing/2014/main" id="{85DA550A-EC9E-FF0F-65B5-79356281B716}"/>
              </a:ext>
            </a:extLst>
          </p:cNvPr>
          <p:cNvSpPr>
            <a:spLocks noGrp="1"/>
          </p:cNvSpPr>
          <p:nvPr>
            <p:ph type="title"/>
          </p:nvPr>
        </p:nvSpPr>
        <p:spPr/>
        <p:txBody>
          <a:bodyPr/>
          <a:lstStyle/>
          <a:p>
            <a:r>
              <a:rPr lang="en-US" dirty="0"/>
              <a:t>Find us online</a:t>
            </a:r>
          </a:p>
        </p:txBody>
      </p:sp>
    </p:spTree>
    <p:extLst>
      <p:ext uri="{BB962C8B-B14F-4D97-AF65-F5344CB8AC3E}">
        <p14:creationId xmlns:p14="http://schemas.microsoft.com/office/powerpoint/2010/main" val="13525299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6E5D4-F03A-3445-9FB3-27E0963C0711}"/>
              </a:ext>
            </a:extLst>
          </p:cNvPr>
          <p:cNvSpPr>
            <a:spLocks noGrp="1"/>
          </p:cNvSpPr>
          <p:nvPr>
            <p:ph type="title"/>
          </p:nvPr>
        </p:nvSpPr>
        <p:spPr>
          <a:xfrm>
            <a:off x="838200" y="2766219"/>
            <a:ext cx="10515600" cy="1325563"/>
          </a:xfrm>
        </p:spPr>
        <p:txBody>
          <a:bodyPr/>
          <a:lstStyle/>
          <a:p>
            <a:r>
              <a:rPr lang="en-US" dirty="0"/>
              <a:t>Questions?</a:t>
            </a:r>
          </a:p>
        </p:txBody>
      </p:sp>
      <p:sp>
        <p:nvSpPr>
          <p:cNvPr id="3" name="TextBox 2">
            <a:extLst>
              <a:ext uri="{FF2B5EF4-FFF2-40B4-BE49-F238E27FC236}">
                <a16:creationId xmlns:a16="http://schemas.microsoft.com/office/drawing/2014/main" id="{C86CFE99-9855-8D85-695A-FF872B567A7F}"/>
              </a:ext>
            </a:extLst>
          </p:cNvPr>
          <p:cNvSpPr txBox="1"/>
          <p:nvPr/>
        </p:nvSpPr>
        <p:spPr>
          <a:xfrm>
            <a:off x="838200" y="4214192"/>
            <a:ext cx="3810000" cy="461665"/>
          </a:xfrm>
          <a:prstGeom prst="rect">
            <a:avLst/>
          </a:prstGeom>
          <a:noFill/>
        </p:spPr>
        <p:txBody>
          <a:bodyPr wrap="square" rtlCol="0">
            <a:spAutoFit/>
          </a:bodyPr>
          <a:lstStyle/>
          <a:p>
            <a:r>
              <a:rPr lang="en-US" sz="2400" dirty="0">
                <a:solidFill>
                  <a:schemeClr val="bg1"/>
                </a:solidFill>
                <a:latin typeface="Elevance Sans" pitchFamily="50" charset="0"/>
              </a:rPr>
              <a:t>Thank you!</a:t>
            </a:r>
          </a:p>
        </p:txBody>
      </p:sp>
    </p:spTree>
    <p:extLst>
      <p:ext uri="{BB962C8B-B14F-4D97-AF65-F5344CB8AC3E}">
        <p14:creationId xmlns:p14="http://schemas.microsoft.com/office/powerpoint/2010/main" val="146179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40E6-8F4C-5F02-BAB4-175EE6424F9E}"/>
              </a:ext>
            </a:extLst>
          </p:cNvPr>
          <p:cNvSpPr>
            <a:spLocks noGrp="1"/>
          </p:cNvSpPr>
          <p:nvPr>
            <p:ph type="title"/>
          </p:nvPr>
        </p:nvSpPr>
        <p:spPr>
          <a:xfrm>
            <a:off x="6496493" y="365125"/>
            <a:ext cx="5279386" cy="1325563"/>
          </a:xfrm>
        </p:spPr>
        <p:txBody>
          <a:bodyPr/>
          <a:lstStyle/>
          <a:p>
            <a:r>
              <a:rPr lang="en-US" dirty="0"/>
              <a:t>Agenda</a:t>
            </a:r>
          </a:p>
        </p:txBody>
      </p:sp>
      <p:sp>
        <p:nvSpPr>
          <p:cNvPr id="3" name="Slide Number Placeholder 2">
            <a:extLst>
              <a:ext uri="{FF2B5EF4-FFF2-40B4-BE49-F238E27FC236}">
                <a16:creationId xmlns:a16="http://schemas.microsoft.com/office/drawing/2014/main" id="{FD98D34D-78F7-374A-D0E3-D2BA7F26CBA2}"/>
              </a:ext>
            </a:extLst>
          </p:cNvPr>
          <p:cNvSpPr>
            <a:spLocks noGrp="1"/>
          </p:cNvSpPr>
          <p:nvPr>
            <p:ph type="sldNum" sz="quarter" idx="12"/>
          </p:nvPr>
        </p:nvSpPr>
        <p:spPr>
          <a:xfrm>
            <a:off x="11358880" y="6323905"/>
            <a:ext cx="335280" cy="246222"/>
          </a:xfrm>
        </p:spPr>
        <p:txBody>
          <a:bodyPr/>
          <a:lstStyle/>
          <a:p>
            <a:fld id="{8970398B-0C9A-4509-BC8E-61E65A7DB617}" type="slidenum">
              <a:rPr lang="en-US" smtClean="0"/>
              <a:pPr/>
              <a:t>5</a:t>
            </a:fld>
            <a:endParaRPr lang="en-US" dirty="0"/>
          </a:p>
        </p:txBody>
      </p:sp>
      <p:pic>
        <p:nvPicPr>
          <p:cNvPr id="5" name="Picture Placeholder 4" descr="Surgeon talking with senior patient lying on bed in hospital ward.">
            <a:extLst>
              <a:ext uri="{FF2B5EF4-FFF2-40B4-BE49-F238E27FC236}">
                <a16:creationId xmlns:a16="http://schemas.microsoft.com/office/drawing/2014/main" id="{0F02EE33-8CF1-4673-EBDD-7406E883B98F}"/>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l="20352" r="20352"/>
          <a:stretch/>
        </p:blipFill>
        <p:spPr>
          <a:xfrm>
            <a:off x="0" y="0"/>
            <a:ext cx="6096000" cy="6858000"/>
          </a:xfrm>
        </p:spPr>
      </p:pic>
      <p:sp>
        <p:nvSpPr>
          <p:cNvPr id="6" name="Text Placeholder 3">
            <a:extLst>
              <a:ext uri="{FF2B5EF4-FFF2-40B4-BE49-F238E27FC236}">
                <a16:creationId xmlns:a16="http://schemas.microsoft.com/office/drawing/2014/main" id="{74D5D95B-EEBD-E65A-DDD3-5FEAAD1DE8CE}"/>
              </a:ext>
            </a:extLst>
          </p:cNvPr>
          <p:cNvSpPr>
            <a:spLocks noGrp="1"/>
          </p:cNvSpPr>
          <p:nvPr>
            <p:ph type="body" sz="quarter" idx="14"/>
          </p:nvPr>
        </p:nvSpPr>
        <p:spPr>
          <a:xfrm>
            <a:off x="6496050" y="1847850"/>
            <a:ext cx="5280025" cy="4191000"/>
          </a:xfrm>
        </p:spPr>
        <p:txBody>
          <a:bodyPr>
            <a:normAutofit/>
          </a:bodyPr>
          <a:lstStyle/>
          <a:p>
            <a:pPr lvl="0"/>
            <a:r>
              <a:rPr lang="en-US" dirty="0">
                <a:hlinkClick r:id="rId3" action="ppaction://hlinksldjump"/>
              </a:rPr>
              <a:t>Bone Mass Measurements</a:t>
            </a:r>
            <a:endParaRPr lang="en-US" noProof="0" dirty="0"/>
          </a:p>
          <a:p>
            <a:pPr lvl="0"/>
            <a:r>
              <a:rPr lang="en-US" dirty="0">
                <a:hlinkClick r:id="rId4" action="ppaction://hlinksldjump"/>
              </a:rPr>
              <a:t>Prostate Cancer Screening</a:t>
            </a:r>
            <a:endParaRPr lang="en-US" noProof="0" dirty="0"/>
          </a:p>
          <a:p>
            <a:pPr lvl="0"/>
            <a:r>
              <a:rPr lang="en-US" dirty="0">
                <a:hlinkClick r:id="rId5" action="ppaction://hlinksldjump"/>
              </a:rPr>
              <a:t>Colorectal Cancer Screening</a:t>
            </a:r>
            <a:endParaRPr lang="en-US" noProof="0" dirty="0"/>
          </a:p>
          <a:p>
            <a:pPr lvl="0"/>
            <a:r>
              <a:rPr lang="en-US" dirty="0">
                <a:hlinkClick r:id="rId6" action="ppaction://hlinksldjump"/>
              </a:rPr>
              <a:t>Resources</a:t>
            </a:r>
            <a:endParaRPr lang="en-US" noProof="0" dirty="0"/>
          </a:p>
          <a:p>
            <a:pPr lvl="0"/>
            <a:endParaRPr lang="en-US" noProof="0" dirty="0"/>
          </a:p>
        </p:txBody>
      </p:sp>
    </p:spTree>
    <p:extLst>
      <p:ext uri="{BB962C8B-B14F-4D97-AF65-F5344CB8AC3E}">
        <p14:creationId xmlns:p14="http://schemas.microsoft.com/office/powerpoint/2010/main" val="3776293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title"/>
          </p:nvPr>
        </p:nvSpPr>
        <p:spPr>
          <a:xfrm>
            <a:off x="838200" y="2766219"/>
            <a:ext cx="10515600" cy="1325563"/>
          </a:xfrm>
        </p:spPr>
        <p:txBody>
          <a:bodyPr/>
          <a:lstStyle/>
          <a:p>
            <a:r>
              <a:rPr lang="en-US" altLang="en-US" dirty="0"/>
              <a:t>Bone Mass Measurements</a:t>
            </a:r>
          </a:p>
        </p:txBody>
      </p:sp>
      <p:sp>
        <p:nvSpPr>
          <p:cNvPr id="4" name="Slide Number Placeholder 3"/>
          <p:cNvSpPr>
            <a:spLocks noGrp="1"/>
          </p:cNvSpPr>
          <p:nvPr>
            <p:ph type="sldNum" sz="quarter" idx="4294967295"/>
          </p:nvPr>
        </p:nvSpPr>
        <p:spPr>
          <a:xfrm>
            <a:off x="11709400" y="6248400"/>
            <a:ext cx="482600" cy="203200"/>
          </a:xfrm>
          <a:prstGeom prst="rect">
            <a:avLst/>
          </a:prstGeom>
        </p:spPr>
        <p:txBody>
          <a:bodyPr/>
          <a:lstStyle/>
          <a:p>
            <a:fld id="{4ACA9642-D956-4127-B02D-5555593B126B}" type="slidenum">
              <a:rPr lang="en-US" smtClean="0"/>
              <a:pPr/>
              <a:t>6</a:t>
            </a:fld>
            <a:endParaRPr lang="en-US" dirty="0"/>
          </a:p>
        </p:txBody>
      </p:sp>
    </p:spTree>
    <p:extLst>
      <p:ext uri="{BB962C8B-B14F-4D97-AF65-F5344CB8AC3E}">
        <p14:creationId xmlns:p14="http://schemas.microsoft.com/office/powerpoint/2010/main" val="208475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11353800" y="6263047"/>
            <a:ext cx="490238" cy="365125"/>
          </a:xfrm>
        </p:spPr>
        <p:txBody>
          <a:bodyPr/>
          <a:lstStyle/>
          <a:p>
            <a:fld id="{F3F82353-F332-46F7-A363-8F3388F9BB7C}" type="slidenum">
              <a:rPr lang="en-US" smtClean="0"/>
              <a:pPr/>
              <a:t>7</a:t>
            </a:fld>
            <a:endParaRPr lang="en-US" dirty="0"/>
          </a:p>
        </p:txBody>
      </p:sp>
      <p:sp>
        <p:nvSpPr>
          <p:cNvPr id="2" name="Title 1"/>
          <p:cNvSpPr>
            <a:spLocks noGrp="1"/>
          </p:cNvSpPr>
          <p:nvPr>
            <p:ph type="title"/>
          </p:nvPr>
        </p:nvSpPr>
        <p:spPr>
          <a:xfrm>
            <a:off x="838200" y="578644"/>
            <a:ext cx="10515600" cy="757238"/>
          </a:xfrm>
        </p:spPr>
        <p:txBody>
          <a:bodyPr/>
          <a:lstStyle/>
          <a:p>
            <a:r>
              <a:rPr lang="en-US" dirty="0"/>
              <a:t>Did You Know? </a:t>
            </a:r>
            <a:r>
              <a:rPr lang="en-US" dirty="0">
                <a:solidFill>
                  <a:srgbClr val="1160B0"/>
                </a:solidFill>
              </a:rPr>
              <a:t>1</a:t>
            </a:r>
          </a:p>
        </p:txBody>
      </p:sp>
      <p:sp>
        <p:nvSpPr>
          <p:cNvPr id="3" name="Text Placeholder 2"/>
          <p:cNvSpPr>
            <a:spLocks noGrp="1"/>
          </p:cNvSpPr>
          <p:nvPr>
            <p:ph type="body" sz="quarter" idx="13"/>
          </p:nvPr>
        </p:nvSpPr>
        <p:spPr>
          <a:xfrm>
            <a:off x="838200" y="1598556"/>
            <a:ext cx="10515600" cy="4565394"/>
          </a:xfrm>
        </p:spPr>
        <p:txBody>
          <a:bodyPr/>
          <a:lstStyle/>
          <a:p>
            <a:r>
              <a:rPr lang="en-US" dirty="0"/>
              <a:t>According to the International Osteoporosis Foundation, one in three women over the age of 50 years and one in five men will experience osteoporotic fractures in their lifetime</a:t>
            </a:r>
          </a:p>
          <a:p>
            <a:r>
              <a:rPr lang="en-US" dirty="0"/>
              <a:t>By 2025, experts predict that osteoporosis will be responsible for three million fractures resulting in $25.3 billion in costs every year </a:t>
            </a:r>
          </a:p>
          <a:p>
            <a:endParaRPr lang="en-US" dirty="0"/>
          </a:p>
          <a:p>
            <a:endParaRPr lang="en-US" dirty="0"/>
          </a:p>
          <a:p>
            <a:endParaRPr lang="en-US" dirty="0"/>
          </a:p>
        </p:txBody>
      </p:sp>
    </p:spTree>
    <p:extLst>
      <p:ext uri="{BB962C8B-B14F-4D97-AF65-F5344CB8AC3E}">
        <p14:creationId xmlns:p14="http://schemas.microsoft.com/office/powerpoint/2010/main" val="1672097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8</a:t>
            </a:fld>
            <a:endParaRPr lang="en-US" dirty="0"/>
          </a:p>
        </p:txBody>
      </p:sp>
      <p:sp>
        <p:nvSpPr>
          <p:cNvPr id="4" name="Title 3"/>
          <p:cNvSpPr>
            <a:spLocks noGrp="1"/>
          </p:cNvSpPr>
          <p:nvPr>
            <p:ph type="title"/>
          </p:nvPr>
        </p:nvSpPr>
        <p:spPr>
          <a:xfrm>
            <a:off x="838200" y="578644"/>
            <a:ext cx="10515600" cy="757238"/>
          </a:xfrm>
        </p:spPr>
        <p:txBody>
          <a:bodyPr/>
          <a:lstStyle/>
          <a:p>
            <a:r>
              <a:rPr lang="en-US" dirty="0"/>
              <a:t>What Is a Bone Mass Measurement Test?</a:t>
            </a:r>
          </a:p>
        </p:txBody>
      </p:sp>
      <p:sp>
        <p:nvSpPr>
          <p:cNvPr id="2" name="Text Placeholder 1"/>
          <p:cNvSpPr>
            <a:spLocks noGrp="1"/>
          </p:cNvSpPr>
          <p:nvPr>
            <p:ph type="body" sz="quarter" idx="13"/>
          </p:nvPr>
        </p:nvSpPr>
        <p:spPr>
          <a:xfrm>
            <a:off x="838200" y="1598556"/>
            <a:ext cx="10515600" cy="4565394"/>
          </a:xfrm>
        </p:spPr>
        <p:txBody>
          <a:bodyPr>
            <a:normAutofit/>
          </a:bodyPr>
          <a:lstStyle/>
          <a:p>
            <a:r>
              <a:rPr lang="en-US" dirty="0"/>
              <a:t>Bone mass measurement test </a:t>
            </a:r>
          </a:p>
          <a:p>
            <a:pPr lvl="1"/>
            <a:r>
              <a:rPr lang="en-US" dirty="0"/>
              <a:t>Way to determine bone density and fracture risk for osteoporosis </a:t>
            </a:r>
          </a:p>
          <a:p>
            <a:pPr lvl="1"/>
            <a:r>
              <a:rPr lang="en-US" dirty="0"/>
              <a:t>Also referred to as bone mineral density or BMD test</a:t>
            </a:r>
          </a:p>
          <a:p>
            <a:pPr lvl="1"/>
            <a:r>
              <a:rPr lang="en-US" dirty="0"/>
              <a:t>Best way to determine bone health</a:t>
            </a:r>
          </a:p>
          <a:p>
            <a:r>
              <a:rPr lang="en-US" dirty="0"/>
              <a:t>The following procedures are used to measure bone mineral density</a:t>
            </a:r>
          </a:p>
          <a:p>
            <a:pPr lvl="1"/>
            <a:r>
              <a:rPr lang="en-US" dirty="0"/>
              <a:t>Dual energy X-ray absorptiometry (DXA)</a:t>
            </a:r>
          </a:p>
          <a:p>
            <a:pPr lvl="1"/>
            <a:r>
              <a:rPr lang="en-US" dirty="0"/>
              <a:t>Radiographic absorptiometry (RA)</a:t>
            </a:r>
          </a:p>
          <a:p>
            <a:pPr lvl="1"/>
            <a:r>
              <a:rPr lang="en-US" dirty="0"/>
              <a:t>Bone sonometry (ultrasound)</a:t>
            </a:r>
          </a:p>
          <a:p>
            <a:pPr lvl="1"/>
            <a:r>
              <a:rPr lang="en-US" dirty="0"/>
              <a:t>Single energy X-ray absorptiometry (SEXA); and</a:t>
            </a:r>
          </a:p>
          <a:p>
            <a:pPr lvl="1"/>
            <a:r>
              <a:rPr lang="en-US" dirty="0"/>
              <a:t>Quantitative computed tomography (QCT)</a:t>
            </a:r>
          </a:p>
          <a:p>
            <a:pPr lvl="1"/>
            <a:endParaRPr lang="en-US" dirty="0"/>
          </a:p>
        </p:txBody>
      </p:sp>
    </p:spTree>
    <p:extLst>
      <p:ext uri="{BB962C8B-B14F-4D97-AF65-F5344CB8AC3E}">
        <p14:creationId xmlns:p14="http://schemas.microsoft.com/office/powerpoint/2010/main" val="1360222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53800" y="6263047"/>
            <a:ext cx="490238" cy="365125"/>
          </a:xfrm>
        </p:spPr>
        <p:txBody>
          <a:bodyPr/>
          <a:lstStyle/>
          <a:p>
            <a:fld id="{F3F82353-F332-46F7-A363-8F3388F9BB7C}" type="slidenum">
              <a:rPr lang="en-US" smtClean="0"/>
              <a:pPr/>
              <a:t>9</a:t>
            </a:fld>
            <a:endParaRPr lang="en-US" dirty="0"/>
          </a:p>
        </p:txBody>
      </p:sp>
      <p:sp>
        <p:nvSpPr>
          <p:cNvPr id="4" name="Title 3"/>
          <p:cNvSpPr>
            <a:spLocks noGrp="1"/>
          </p:cNvSpPr>
          <p:nvPr>
            <p:ph type="title"/>
          </p:nvPr>
        </p:nvSpPr>
        <p:spPr>
          <a:xfrm>
            <a:off x="838200" y="578644"/>
            <a:ext cx="10515600" cy="757238"/>
          </a:xfrm>
        </p:spPr>
        <p:txBody>
          <a:bodyPr/>
          <a:lstStyle/>
          <a:p>
            <a:r>
              <a:rPr lang="en-US" dirty="0"/>
              <a:t>Risk Factors</a:t>
            </a:r>
          </a:p>
        </p:txBody>
      </p:sp>
      <p:sp>
        <p:nvSpPr>
          <p:cNvPr id="2" name="Text Placeholder 1"/>
          <p:cNvSpPr>
            <a:spLocks noGrp="1"/>
          </p:cNvSpPr>
          <p:nvPr>
            <p:ph type="body" sz="quarter" idx="13"/>
          </p:nvPr>
        </p:nvSpPr>
        <p:spPr>
          <a:xfrm>
            <a:off x="838200" y="1598556"/>
            <a:ext cx="10515600" cy="4565394"/>
          </a:xfrm>
        </p:spPr>
        <p:txBody>
          <a:bodyPr/>
          <a:lstStyle/>
          <a:p>
            <a:r>
              <a:rPr lang="en-US" dirty="0"/>
              <a:t>Age 50 or older</a:t>
            </a:r>
          </a:p>
          <a:p>
            <a:r>
              <a:rPr lang="en-US" dirty="0"/>
              <a:t>Female gender</a:t>
            </a:r>
          </a:p>
          <a:p>
            <a:r>
              <a:rPr lang="en-US" dirty="0"/>
              <a:t>Family/personal history of broken bones</a:t>
            </a:r>
          </a:p>
          <a:p>
            <a:r>
              <a:rPr lang="en-US" dirty="0"/>
              <a:t>Caucasian or Asian ethnicity</a:t>
            </a:r>
          </a:p>
          <a:p>
            <a:r>
              <a:rPr lang="en-US" dirty="0"/>
              <a:t>Small bone structure</a:t>
            </a:r>
          </a:p>
          <a:p>
            <a:r>
              <a:rPr lang="en-US" dirty="0"/>
              <a:t>Low body weight (less than 127 pounds)</a:t>
            </a:r>
          </a:p>
          <a:p>
            <a:r>
              <a:rPr lang="en-US" dirty="0"/>
              <a:t>Frequent smoking or drinking</a:t>
            </a:r>
          </a:p>
          <a:p>
            <a:r>
              <a:rPr lang="en-US" dirty="0"/>
              <a:t>Low-calcium diet </a:t>
            </a:r>
          </a:p>
          <a:p>
            <a:endParaRPr lang="en-US" dirty="0"/>
          </a:p>
        </p:txBody>
      </p:sp>
    </p:spTree>
    <p:extLst>
      <p:ext uri="{BB962C8B-B14F-4D97-AF65-F5344CB8AC3E}">
        <p14:creationId xmlns:p14="http://schemas.microsoft.com/office/powerpoint/2010/main" val="2862519228"/>
      </p:ext>
    </p:extLst>
  </p:cSld>
  <p:clrMapOvr>
    <a:masterClrMapping/>
  </p:clrMapOvr>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173073"/>
      </a:dk2>
      <a:lt2>
        <a:srgbClr val="E0EDFA"/>
      </a:lt2>
      <a:accent1>
        <a:srgbClr val="44C0B7"/>
      </a:accent1>
      <a:accent2>
        <a:srgbClr val="F15F3F"/>
      </a:accent2>
      <a:accent3>
        <a:srgbClr val="B5D194"/>
      </a:accent3>
      <a:accent4>
        <a:srgbClr val="FAC429"/>
      </a:accent4>
      <a:accent5>
        <a:srgbClr val="33CCFF"/>
      </a:accent5>
      <a:accent6>
        <a:srgbClr val="1160B0"/>
      </a:accent6>
      <a:hlink>
        <a:srgbClr val="1160B0"/>
      </a:hlink>
      <a:folHlink>
        <a:srgbClr val="173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9382</TotalTime>
  <Words>3649</Words>
  <Application>Microsoft Office PowerPoint</Application>
  <PresentationFormat>Widescreen</PresentationFormat>
  <Paragraphs>417</Paragraphs>
  <Slides>49</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Calibri Light</vt:lpstr>
      <vt:lpstr>Elevance Sans</vt:lpstr>
      <vt:lpstr>Elevance Sans Medium</vt:lpstr>
      <vt:lpstr>Elevance Sans Semibold</vt:lpstr>
      <vt:lpstr>Volte</vt:lpstr>
      <vt:lpstr>Wingdings</vt:lpstr>
      <vt:lpstr>Office Theme</vt:lpstr>
      <vt:lpstr>Medicare Part B Preventive Services: Bone Mass Measurements, Colorectal and Prostate Cancer Screenings</vt:lpstr>
      <vt:lpstr>Disclaimer</vt:lpstr>
      <vt:lpstr>Recording</vt:lpstr>
      <vt:lpstr>Today’s Presenters</vt:lpstr>
      <vt:lpstr>Agenda</vt:lpstr>
      <vt:lpstr>Bone Mass Measurements</vt:lpstr>
      <vt:lpstr>Did You Know? 1</vt:lpstr>
      <vt:lpstr>What Is a Bone Mass Measurement Test?</vt:lpstr>
      <vt:lpstr>Risk Factors</vt:lpstr>
      <vt:lpstr>Coverage 1</vt:lpstr>
      <vt:lpstr>Coverage 2</vt:lpstr>
      <vt:lpstr>Coverage Criteria 2</vt:lpstr>
      <vt:lpstr>Coverage Criteria 3</vt:lpstr>
      <vt:lpstr>Medicare Coverage</vt:lpstr>
      <vt:lpstr>Coding 1</vt:lpstr>
      <vt:lpstr>Coding 2</vt:lpstr>
      <vt:lpstr>Prostate Cancer Screening</vt:lpstr>
      <vt:lpstr>Prostate Cancer Screening 1</vt:lpstr>
      <vt:lpstr>Prostate Cancer Screening-Cont.</vt:lpstr>
      <vt:lpstr>Correct Coding Requirements - DRE</vt:lpstr>
      <vt:lpstr>Eligibility</vt:lpstr>
      <vt:lpstr>Coding 3</vt:lpstr>
      <vt:lpstr>Common Denial Messages 1</vt:lpstr>
      <vt:lpstr>Colorectal Cancer Screening </vt:lpstr>
      <vt:lpstr>Did You Know? 2</vt:lpstr>
      <vt:lpstr>High Risk Factors</vt:lpstr>
      <vt:lpstr>Coding 4</vt:lpstr>
      <vt:lpstr>Diagnosis Codes</vt:lpstr>
      <vt:lpstr>Patient’s Not Meeting High Risk Criteria</vt:lpstr>
      <vt:lpstr>Patient’s Meeting High Risk Criteria</vt:lpstr>
      <vt:lpstr>Age Requirements and Coverage</vt:lpstr>
      <vt:lpstr>Age Requirements and Coverage-Cont.</vt:lpstr>
      <vt:lpstr>Follow-up Colonoscopy Test</vt:lpstr>
      <vt:lpstr>Deductible/Copay/Coinsurance</vt:lpstr>
      <vt:lpstr>Colorectal Cancer Screening 1</vt:lpstr>
      <vt:lpstr>Colorectal Cancer Screening-Cont.</vt:lpstr>
      <vt:lpstr>Anesthesia, Screening – 00812</vt:lpstr>
      <vt:lpstr>Anesthesia, Diagnostic – 00811</vt:lpstr>
      <vt:lpstr>Moderate Sedation – G0500 or 99153</vt:lpstr>
      <vt:lpstr>Incomplete Colonoscopy</vt:lpstr>
      <vt:lpstr>Common Denial Messages 2</vt:lpstr>
      <vt:lpstr>Resources</vt:lpstr>
      <vt:lpstr>BMM Resources</vt:lpstr>
      <vt:lpstr>Prostate Cancer Resources</vt:lpstr>
      <vt:lpstr>Colorectal Cancer Resources 1 1</vt:lpstr>
      <vt:lpstr>Colorectal Cancer Resources 2 2</vt:lpstr>
      <vt:lpstr>Connect with us on social media</vt:lpstr>
      <vt:lpstr>Find us online</vt:lpstr>
      <vt:lpstr>Questions?</vt:lpstr>
    </vt:vector>
  </TitlesOfParts>
  <Company>National Government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Wyatt, Hannah</dc:creator>
  <cp:lastModifiedBy>McAdams, Phyllis A.</cp:lastModifiedBy>
  <cp:revision>49</cp:revision>
  <cp:lastPrinted>2025-01-16T17:39:09Z</cp:lastPrinted>
  <dcterms:created xsi:type="dcterms:W3CDTF">2024-02-08T19:13:48Z</dcterms:created>
  <dcterms:modified xsi:type="dcterms:W3CDTF">2025-02-17T17:59:46Z</dcterms:modified>
</cp:coreProperties>
</file>