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39" y="2933192"/>
            <a:ext cx="346265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Elevance Sans Medium"/>
                <a:cs typeface="Elevance Sans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Elevance Sans"/>
                <a:cs typeface="Elevance San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Elevance Sans Medium"/>
                <a:cs typeface="Elevance Sans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Elevance Sans"/>
                <a:cs typeface="Elevance San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Elevance Sans Medium"/>
                <a:cs typeface="Elevance Sans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Elevance Sans Medium"/>
                <a:cs typeface="Elevance Sans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437083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120113" y="4862553"/>
            <a:ext cx="0" cy="755650"/>
          </a:xfrm>
          <a:custGeom>
            <a:avLst/>
            <a:gdLst/>
            <a:ahLst/>
            <a:cxnLst/>
            <a:rect l="l" t="t" r="r" b="b"/>
            <a:pathLst>
              <a:path w="0" h="755650">
                <a:moveTo>
                  <a:pt x="0" y="0"/>
                </a:moveTo>
                <a:lnTo>
                  <a:pt x="0" y="755650"/>
                </a:lnTo>
              </a:path>
            </a:pathLst>
          </a:custGeom>
          <a:ln w="6350">
            <a:solidFill>
              <a:srgbClr val="172E73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2461" y="6329262"/>
            <a:ext cx="950363" cy="34134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6541" y="6294944"/>
            <a:ext cx="349305" cy="315405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1419840" y="6293425"/>
            <a:ext cx="0" cy="313690"/>
          </a:xfrm>
          <a:custGeom>
            <a:avLst/>
            <a:gdLst/>
            <a:ahLst/>
            <a:cxnLst/>
            <a:rect l="l" t="t" r="r" b="b"/>
            <a:pathLst>
              <a:path w="0" h="313690">
                <a:moveTo>
                  <a:pt x="0" y="0"/>
                </a:moveTo>
                <a:lnTo>
                  <a:pt x="0" y="313156"/>
                </a:lnTo>
              </a:path>
            </a:pathLst>
          </a:custGeom>
          <a:ln w="15875">
            <a:solidFill>
              <a:srgbClr val="125FB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65982" y="6334484"/>
            <a:ext cx="1385049" cy="2970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506855"/>
          </a:xfrm>
          <a:custGeom>
            <a:avLst/>
            <a:gdLst/>
            <a:ahLst/>
            <a:cxnLst/>
            <a:rect l="l" t="t" r="r" b="b"/>
            <a:pathLst>
              <a:path w="12192000" h="1506855">
                <a:moveTo>
                  <a:pt x="12192000" y="0"/>
                </a:moveTo>
                <a:lnTo>
                  <a:pt x="0" y="0"/>
                </a:lnTo>
                <a:lnTo>
                  <a:pt x="0" y="1506423"/>
                </a:lnTo>
                <a:lnTo>
                  <a:pt x="12192000" y="1506423"/>
                </a:lnTo>
                <a:lnTo>
                  <a:pt x="12192000" y="0"/>
                </a:lnTo>
                <a:close/>
              </a:path>
            </a:pathLst>
          </a:custGeom>
          <a:solidFill>
            <a:srgbClr val="115FA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2461" y="6329262"/>
            <a:ext cx="950363" cy="34134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6541" y="6294944"/>
            <a:ext cx="349305" cy="31540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419840" y="6293425"/>
            <a:ext cx="0" cy="313690"/>
          </a:xfrm>
          <a:custGeom>
            <a:avLst/>
            <a:gdLst/>
            <a:ahLst/>
            <a:cxnLst/>
            <a:rect l="l" t="t" r="r" b="b"/>
            <a:pathLst>
              <a:path w="0" h="313690">
                <a:moveTo>
                  <a:pt x="0" y="0"/>
                </a:moveTo>
                <a:lnTo>
                  <a:pt x="0" y="313156"/>
                </a:lnTo>
              </a:path>
            </a:pathLst>
          </a:custGeom>
          <a:ln w="15875">
            <a:solidFill>
              <a:srgbClr val="125FB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865982" y="6334484"/>
            <a:ext cx="1385049" cy="2970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5283" y="313626"/>
            <a:ext cx="11181433" cy="12536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Elevance Sans Medium"/>
                <a:cs typeface="Elevance Sans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573663"/>
            <a:ext cx="10222230" cy="3011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Elevance Sans"/>
                <a:cs typeface="Elevance San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558016" y="6370421"/>
            <a:ext cx="321563" cy="177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hyperlink" Target="https://www.ngsmedicare.com/web/ngs/fee-schedule-lookup-details?selectedArticleId=1790178&amp;lob=96664&amp;state=97057&amp;rgion=93623" TargetMode="Externa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22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22.jpg"/><Relationship Id="rId5" Type="http://schemas.openxmlformats.org/officeDocument/2006/relationships/image" Target="../media/image23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24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24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22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22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cms.gov/" TargetMode="Externa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22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22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gsmedicare.com/web/ngs/fee-schedule-lookup-details?selectedArticleId=1790178" TargetMode="External"/><Relationship Id="rId3" Type="http://schemas.openxmlformats.org/officeDocument/2006/relationships/image" Target="../media/image25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hyperlink" Target="https://www.cms.gov/" TargetMode="External"/><Relationship Id="rId5" Type="http://schemas.openxmlformats.org/officeDocument/2006/relationships/hyperlink" Target="https://www.cms.gov/medicare/physician-fee-schedule/search/overview" TargetMode="External"/><Relationship Id="rId6" Type="http://schemas.openxmlformats.org/officeDocument/2006/relationships/image" Target="../media/image30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ms.gov/medicare/physician-fee-schedule/search/overview" TargetMode="External"/><Relationship Id="rId3" Type="http://schemas.openxmlformats.org/officeDocument/2006/relationships/image" Target="../media/image31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33.jpg"/><Relationship Id="rId5" Type="http://schemas.openxmlformats.org/officeDocument/2006/relationships/image" Target="../media/image34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37.jpg"/><Relationship Id="rId5" Type="http://schemas.openxmlformats.org/officeDocument/2006/relationships/image" Target="../media/image3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slide" Target="slide6.xml"/><Relationship Id="rId7" Type="http://schemas.openxmlformats.org/officeDocument/2006/relationships/slide" Target="slide14.xml"/><Relationship Id="rId8" Type="http://schemas.openxmlformats.org/officeDocument/2006/relationships/slide" Target="slide34.xml"/><Relationship Id="rId9" Type="http://schemas.openxmlformats.org/officeDocument/2006/relationships/slide" Target="slide40.xml"/><Relationship Id="rId10" Type="http://schemas.openxmlformats.org/officeDocument/2006/relationships/slide" Target="slide45.xml"/><Relationship Id="rId11" Type="http://schemas.openxmlformats.org/officeDocument/2006/relationships/slide" Target="slide54.xml"/><Relationship Id="rId12" Type="http://schemas.openxmlformats.org/officeDocument/2006/relationships/slide" Target="slide56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ms.gov/apps/physician-fee-schedule/overview.aspx" TargetMode="External"/><Relationship Id="rId3" Type="http://schemas.openxmlformats.org/officeDocument/2006/relationships/hyperlink" Target="https://prdnc.corp.ngsmedicare.com/web/ngs/fee-schedule-lookup-details?selectedArticleId=1790178" TargetMode="Externa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Relationship Id="rId3" Type="http://schemas.openxmlformats.org/officeDocument/2006/relationships/image" Target="../media/image4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5.png"/><Relationship Id="rId7" Type="http://schemas.openxmlformats.org/officeDocument/2006/relationships/hyperlink" Target="http://www.youtube.com/ngsmedicare" TargetMode="External"/><Relationship Id="rId8" Type="http://schemas.openxmlformats.org/officeDocument/2006/relationships/image" Target="../media/image46.png"/><Relationship Id="rId9" Type="http://schemas.openxmlformats.org/officeDocument/2006/relationships/hyperlink" Target="https://ngsmedicareuniversity.litmos.com/" TargetMode="External"/><Relationship Id="rId10" Type="http://schemas.openxmlformats.org/officeDocument/2006/relationships/image" Target="../media/image47.png"/><Relationship Id="rId11" Type="http://schemas.openxmlformats.org/officeDocument/2006/relationships/hyperlink" Target="https://www.linkedin.com/company/ngsmedicare" TargetMode="Externa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8.png"/><Relationship Id="rId6" Type="http://schemas.openxmlformats.org/officeDocument/2006/relationships/image" Target="../media/image49.jpg"/><Relationship Id="rId7" Type="http://schemas.openxmlformats.org/officeDocument/2006/relationships/hyperlink" Target="http://www.ngsmedicare.com/" TargetMode="External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hyperlink" Target="https://www.ngsmedicare.com/web/ngs/contact-details?artid=248111&amp;artfid=248052&amp;lob=93617&amp;state=97256&amp;rgion=93623" TargetMode="External"/><Relationship Id="rId11" Type="http://schemas.openxmlformats.org/officeDocument/2006/relationships/image" Target="../media/image52.png"/><Relationship Id="rId12" Type="http://schemas.openxmlformats.org/officeDocument/2006/relationships/hyperlink" Target="https://www.ngsmedicare.com/web/ngs/get-email-updates?lob=93617&amp;state=97256&amp;rgion=93623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8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837" y="468401"/>
              <a:ext cx="2081657" cy="56547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6548" y="395058"/>
              <a:ext cx="2637687" cy="7121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837" y="5758675"/>
              <a:ext cx="1565325" cy="75526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82606" y="5840501"/>
              <a:ext cx="1701609" cy="591616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5744336" y="6549847"/>
            <a:ext cx="61785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0">
                <a:solidFill>
                  <a:srgbClr val="FFFFFF"/>
                </a:solidFill>
                <a:latin typeface="Elevance Sans"/>
                <a:cs typeface="Elevance Sans"/>
              </a:rPr>
              <a:t>2033_1024</a:t>
            </a:r>
            <a:endParaRPr sz="1050">
              <a:latin typeface="Elevance Sans"/>
              <a:cs typeface="Elevance San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79575" y="2126710"/>
            <a:ext cx="9321800" cy="1443990"/>
          </a:xfrm>
          <a:prstGeom prst="rect"/>
        </p:spPr>
        <p:txBody>
          <a:bodyPr wrap="square" lIns="0" tIns="96520" rIns="0" bIns="0" rtlCol="0" vert="horz">
            <a:spAutoFit/>
          </a:bodyPr>
          <a:lstStyle/>
          <a:p>
            <a:pPr marL="12700" marR="5080">
              <a:lnSpc>
                <a:spcPts val="5290"/>
              </a:lnSpc>
              <a:spcBef>
                <a:spcPts val="760"/>
              </a:spcBef>
            </a:pPr>
            <a:r>
              <a:rPr dirty="0" sz="4900" spc="-25"/>
              <a:t>Medicare</a:t>
            </a:r>
            <a:r>
              <a:rPr dirty="0" sz="4900" spc="-210"/>
              <a:t> </a:t>
            </a:r>
            <a:r>
              <a:rPr dirty="0" sz="4900"/>
              <a:t>Physician</a:t>
            </a:r>
            <a:r>
              <a:rPr dirty="0" sz="4900" spc="-210"/>
              <a:t> </a:t>
            </a:r>
            <a:r>
              <a:rPr dirty="0" sz="4900"/>
              <a:t>Fee</a:t>
            </a:r>
            <a:r>
              <a:rPr dirty="0" sz="4900" spc="-210"/>
              <a:t> </a:t>
            </a:r>
            <a:r>
              <a:rPr dirty="0" sz="4900" spc="-10"/>
              <a:t>Schedule Database</a:t>
            </a:r>
            <a:endParaRPr sz="4900"/>
          </a:p>
        </p:txBody>
      </p:sp>
      <p:sp>
        <p:nvSpPr>
          <p:cNvPr id="10" name="object 10" descr=""/>
          <p:cNvSpPr txBox="1"/>
          <p:nvPr/>
        </p:nvSpPr>
        <p:spPr>
          <a:xfrm>
            <a:off x="679574" y="3756215"/>
            <a:ext cx="14884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33CCFF"/>
                </a:solidFill>
                <a:latin typeface="Elevance Sans"/>
                <a:cs typeface="Elevance Sans"/>
              </a:rPr>
              <a:t>10/10/2024</a:t>
            </a:r>
            <a:endParaRPr sz="2400">
              <a:latin typeface="Elevance Sans"/>
              <a:cs typeface="Elevance San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526694" y="4996793"/>
            <a:ext cx="70707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Elevance Sans Semibold"/>
                <a:cs typeface="Elevance Sans Semibold"/>
              </a:rPr>
              <a:t>Closed</a:t>
            </a:r>
            <a:r>
              <a:rPr dirty="0" sz="1200" spc="-5" b="1">
                <a:solidFill>
                  <a:srgbClr val="FFFFFF"/>
                </a:solidFill>
                <a:latin typeface="Elevance Sans Semibold"/>
                <a:cs typeface="Elevance Sans Semibold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Elevance Sans Semibold"/>
                <a:cs typeface="Elevance Sans Semibold"/>
              </a:rPr>
              <a:t>Captioning</a:t>
            </a:r>
            <a:r>
              <a:rPr dirty="0" sz="1200" spc="-10">
                <a:solidFill>
                  <a:srgbClr val="FFFFFF"/>
                </a:solidFill>
                <a:latin typeface="Elevance Sans"/>
                <a:cs typeface="Elevance Sans"/>
              </a:rPr>
              <a:t>:</a:t>
            </a:r>
            <a:r>
              <a:rPr dirty="0" sz="1200" spc="-5">
                <a:solidFill>
                  <a:srgbClr val="FFFFFF"/>
                </a:solidFill>
                <a:latin typeface="Elevance Sans"/>
                <a:cs typeface="Elevance Sans"/>
              </a:rPr>
              <a:t> </a:t>
            </a:r>
            <a:r>
              <a:rPr dirty="0" sz="1200" spc="-25" i="1">
                <a:solidFill>
                  <a:srgbClr val="FFFFFF"/>
                </a:solidFill>
                <a:latin typeface="Elevance Sans"/>
                <a:cs typeface="Elevance Sans"/>
              </a:rPr>
              <a:t>Auto-</a:t>
            </a:r>
            <a:r>
              <a:rPr dirty="0" sz="1200" spc="-10" i="1">
                <a:solidFill>
                  <a:srgbClr val="FFFFFF"/>
                </a:solidFill>
                <a:latin typeface="Elevance Sans"/>
                <a:cs typeface="Elevance Sans"/>
              </a:rPr>
              <a:t>generated</a:t>
            </a:r>
            <a:r>
              <a:rPr dirty="0" sz="1200" spc="-5" i="1">
                <a:solidFill>
                  <a:srgbClr val="FFFFFF"/>
                </a:solidFill>
                <a:latin typeface="Elevance Sans"/>
                <a:cs typeface="Elevance Sans"/>
              </a:rPr>
              <a:t> </a:t>
            </a:r>
            <a:r>
              <a:rPr dirty="0" sz="1200" i="1">
                <a:solidFill>
                  <a:srgbClr val="FFFFFF"/>
                </a:solidFill>
                <a:latin typeface="Elevance Sans"/>
                <a:cs typeface="Elevance Sans"/>
              </a:rPr>
              <a:t>closed</a:t>
            </a:r>
            <a:r>
              <a:rPr dirty="0" sz="1200" spc="5" i="1">
                <a:solidFill>
                  <a:srgbClr val="FFFFFF"/>
                </a:solidFill>
                <a:latin typeface="Elevance Sans"/>
                <a:cs typeface="Elevance Sans"/>
              </a:rPr>
              <a:t> </a:t>
            </a:r>
            <a:r>
              <a:rPr dirty="0" sz="1200" spc="-10" i="1">
                <a:solidFill>
                  <a:srgbClr val="FFFFFF"/>
                </a:solidFill>
                <a:latin typeface="Elevance Sans"/>
                <a:cs typeface="Elevance Sans"/>
              </a:rPr>
              <a:t>captioning</a:t>
            </a:r>
            <a:r>
              <a:rPr dirty="0" sz="1200" spc="-25" i="1">
                <a:solidFill>
                  <a:srgbClr val="FFFFFF"/>
                </a:solidFill>
                <a:latin typeface="Elevance Sans"/>
                <a:cs typeface="Elevance Sans"/>
              </a:rPr>
              <a:t> </a:t>
            </a:r>
            <a:r>
              <a:rPr dirty="0" sz="1200" i="1">
                <a:solidFill>
                  <a:srgbClr val="FFFFFF"/>
                </a:solidFill>
                <a:latin typeface="Elevance Sans"/>
                <a:cs typeface="Elevance Sans"/>
              </a:rPr>
              <a:t>is enabled</a:t>
            </a:r>
            <a:r>
              <a:rPr dirty="0" sz="1200" spc="-20" i="1">
                <a:solidFill>
                  <a:srgbClr val="FFFFFF"/>
                </a:solidFill>
                <a:latin typeface="Elevance Sans"/>
                <a:cs typeface="Elevance Sans"/>
              </a:rPr>
              <a:t> </a:t>
            </a:r>
            <a:r>
              <a:rPr dirty="0" sz="1200" i="1">
                <a:solidFill>
                  <a:srgbClr val="FFFFFF"/>
                </a:solidFill>
                <a:latin typeface="Elevance Sans"/>
                <a:cs typeface="Elevance Sans"/>
              </a:rPr>
              <a:t>in</a:t>
            </a:r>
            <a:r>
              <a:rPr dirty="0" sz="1200" spc="-15" i="1">
                <a:solidFill>
                  <a:srgbClr val="FFFFFF"/>
                </a:solidFill>
                <a:latin typeface="Elevance Sans"/>
                <a:cs typeface="Elevance Sans"/>
              </a:rPr>
              <a:t> </a:t>
            </a:r>
            <a:r>
              <a:rPr dirty="0" sz="1200" i="1">
                <a:solidFill>
                  <a:srgbClr val="FFFFFF"/>
                </a:solidFill>
                <a:latin typeface="Elevance Sans"/>
                <a:cs typeface="Elevance Sans"/>
              </a:rPr>
              <a:t>this</a:t>
            </a:r>
            <a:r>
              <a:rPr dirty="0" sz="1200" spc="5" i="1">
                <a:solidFill>
                  <a:srgbClr val="FFFFFF"/>
                </a:solidFill>
                <a:latin typeface="Elevance Sans"/>
                <a:cs typeface="Elevance Sans"/>
              </a:rPr>
              <a:t> </a:t>
            </a:r>
            <a:r>
              <a:rPr dirty="0" sz="1200" spc="-10" i="1">
                <a:solidFill>
                  <a:srgbClr val="FFFFFF"/>
                </a:solidFill>
                <a:latin typeface="Elevance Sans"/>
                <a:cs typeface="Elevance Sans"/>
              </a:rPr>
              <a:t>course </a:t>
            </a:r>
            <a:r>
              <a:rPr dirty="0" sz="1200" i="1">
                <a:solidFill>
                  <a:srgbClr val="FFFFFF"/>
                </a:solidFill>
                <a:latin typeface="Elevance Sans"/>
                <a:cs typeface="Elevance Sans"/>
              </a:rPr>
              <a:t>and</a:t>
            </a:r>
            <a:r>
              <a:rPr dirty="0" sz="1200" spc="-20" i="1">
                <a:solidFill>
                  <a:srgbClr val="FFFFFF"/>
                </a:solidFill>
                <a:latin typeface="Elevance Sans"/>
                <a:cs typeface="Elevance Sans"/>
              </a:rPr>
              <a:t> </a:t>
            </a:r>
            <a:r>
              <a:rPr dirty="0" sz="1200" i="1">
                <a:solidFill>
                  <a:srgbClr val="FFFFFF"/>
                </a:solidFill>
                <a:latin typeface="Elevance Sans"/>
                <a:cs typeface="Elevance Sans"/>
              </a:rPr>
              <a:t>is at</a:t>
            </a:r>
            <a:r>
              <a:rPr dirty="0" sz="1200" spc="-10" i="1">
                <a:solidFill>
                  <a:srgbClr val="FFFFFF"/>
                </a:solidFill>
                <a:latin typeface="Elevance Sans"/>
                <a:cs typeface="Elevance Sans"/>
              </a:rPr>
              <a:t> </a:t>
            </a:r>
            <a:r>
              <a:rPr dirty="0" sz="1200" i="1">
                <a:solidFill>
                  <a:srgbClr val="FFFFFF"/>
                </a:solidFill>
                <a:latin typeface="Elevance Sans"/>
                <a:cs typeface="Elevance Sans"/>
              </a:rPr>
              <a:t>best</a:t>
            </a:r>
            <a:r>
              <a:rPr dirty="0" sz="1200" spc="5" i="1">
                <a:solidFill>
                  <a:srgbClr val="FFFFFF"/>
                </a:solidFill>
                <a:latin typeface="Elevance Sans"/>
                <a:cs typeface="Elevance Sans"/>
              </a:rPr>
              <a:t> </a:t>
            </a:r>
            <a:r>
              <a:rPr dirty="0" sz="1200" spc="-25" i="1">
                <a:solidFill>
                  <a:srgbClr val="FFFFFF"/>
                </a:solidFill>
                <a:latin typeface="Elevance Sans"/>
                <a:cs typeface="Elevance Sans"/>
              </a:rPr>
              <a:t>70-90%</a:t>
            </a:r>
            <a:r>
              <a:rPr dirty="0" sz="1200" spc="-25" i="1">
                <a:solidFill>
                  <a:srgbClr val="FFFFFF"/>
                </a:solidFill>
                <a:latin typeface="Elevance Sans"/>
                <a:cs typeface="Elevance Sans"/>
              </a:rPr>
              <a:t> </a:t>
            </a:r>
            <a:r>
              <a:rPr dirty="0" sz="1200" spc="-20" i="1">
                <a:solidFill>
                  <a:srgbClr val="FFFFFF"/>
                </a:solidFill>
                <a:latin typeface="Elevance Sans"/>
                <a:cs typeface="Elevance Sans"/>
              </a:rPr>
              <a:t>accurate.</a:t>
            </a:r>
            <a:r>
              <a:rPr dirty="0" sz="1200" spc="-40" i="1">
                <a:solidFill>
                  <a:srgbClr val="FFFFFF"/>
                </a:solidFill>
                <a:latin typeface="Elevance Sans"/>
                <a:cs typeface="Elevance Sans"/>
              </a:rPr>
              <a:t> </a:t>
            </a:r>
            <a:r>
              <a:rPr dirty="0" sz="1200" spc="-20" i="1">
                <a:solidFill>
                  <a:srgbClr val="FFFFFF"/>
                </a:solidFill>
                <a:latin typeface="Elevance Sans"/>
                <a:cs typeface="Elevance Sans"/>
              </a:rPr>
              <a:t>Words</a:t>
            </a:r>
            <a:r>
              <a:rPr dirty="0" sz="1200" spc="-15" i="1">
                <a:solidFill>
                  <a:srgbClr val="FFFFFF"/>
                </a:solidFill>
                <a:latin typeface="Elevance Sans"/>
                <a:cs typeface="Elevance Sans"/>
              </a:rPr>
              <a:t> </a:t>
            </a:r>
            <a:r>
              <a:rPr dirty="0" sz="1200" spc="-10" i="1">
                <a:solidFill>
                  <a:srgbClr val="FFFFFF"/>
                </a:solidFill>
                <a:latin typeface="Elevance Sans"/>
                <a:cs typeface="Elevance Sans"/>
              </a:rPr>
              <a:t>prone</a:t>
            </a:r>
            <a:r>
              <a:rPr dirty="0" sz="1200" spc="-35" i="1">
                <a:solidFill>
                  <a:srgbClr val="FFFFFF"/>
                </a:solidFill>
                <a:latin typeface="Elevance Sans"/>
                <a:cs typeface="Elevance Sans"/>
              </a:rPr>
              <a:t> </a:t>
            </a:r>
            <a:r>
              <a:rPr dirty="0" sz="1200" i="1">
                <a:solidFill>
                  <a:srgbClr val="FFFFFF"/>
                </a:solidFill>
                <a:latin typeface="Elevance Sans"/>
                <a:cs typeface="Elevance Sans"/>
              </a:rPr>
              <a:t>to</a:t>
            </a:r>
            <a:r>
              <a:rPr dirty="0" sz="1200" spc="-30" i="1">
                <a:solidFill>
                  <a:srgbClr val="FFFFFF"/>
                </a:solidFill>
                <a:latin typeface="Elevance Sans"/>
                <a:cs typeface="Elevance Sans"/>
              </a:rPr>
              <a:t> </a:t>
            </a:r>
            <a:r>
              <a:rPr dirty="0" sz="1200" spc="-10" i="1">
                <a:solidFill>
                  <a:srgbClr val="FFFFFF"/>
                </a:solidFill>
                <a:latin typeface="Elevance Sans"/>
                <a:cs typeface="Elevance Sans"/>
              </a:rPr>
              <a:t>error</a:t>
            </a:r>
            <a:r>
              <a:rPr dirty="0" sz="1200" spc="-15" i="1">
                <a:solidFill>
                  <a:srgbClr val="FFFFFF"/>
                </a:solidFill>
                <a:latin typeface="Elevance Sans"/>
                <a:cs typeface="Elevance Sans"/>
              </a:rPr>
              <a:t> </a:t>
            </a:r>
            <a:r>
              <a:rPr dirty="0" sz="1200" i="1">
                <a:solidFill>
                  <a:srgbClr val="FFFFFF"/>
                </a:solidFill>
                <a:latin typeface="Elevance Sans"/>
                <a:cs typeface="Elevance Sans"/>
              </a:rPr>
              <a:t>include</a:t>
            </a:r>
            <a:r>
              <a:rPr dirty="0" sz="1200" spc="-50" i="1">
                <a:solidFill>
                  <a:srgbClr val="FFFFFF"/>
                </a:solidFill>
                <a:latin typeface="Elevance Sans"/>
                <a:cs typeface="Elevance Sans"/>
              </a:rPr>
              <a:t> </a:t>
            </a:r>
            <a:r>
              <a:rPr dirty="0" sz="1200" i="1">
                <a:solidFill>
                  <a:srgbClr val="FFFFFF"/>
                </a:solidFill>
                <a:latin typeface="Elevance Sans"/>
                <a:cs typeface="Elevance Sans"/>
              </a:rPr>
              <a:t>specialized</a:t>
            </a:r>
            <a:r>
              <a:rPr dirty="0" sz="1200" spc="-35" i="1">
                <a:solidFill>
                  <a:srgbClr val="FFFFFF"/>
                </a:solidFill>
                <a:latin typeface="Elevance Sans"/>
                <a:cs typeface="Elevance Sans"/>
              </a:rPr>
              <a:t> </a:t>
            </a:r>
            <a:r>
              <a:rPr dirty="0" sz="1200" spc="-10" i="1">
                <a:solidFill>
                  <a:srgbClr val="FFFFFF"/>
                </a:solidFill>
                <a:latin typeface="Elevance Sans"/>
                <a:cs typeface="Elevance Sans"/>
              </a:rPr>
              <a:t>terminology,</a:t>
            </a:r>
            <a:r>
              <a:rPr dirty="0" sz="1200" spc="-25" i="1">
                <a:solidFill>
                  <a:srgbClr val="FFFFFF"/>
                </a:solidFill>
                <a:latin typeface="Elevance Sans"/>
                <a:cs typeface="Elevance Sans"/>
              </a:rPr>
              <a:t> </a:t>
            </a:r>
            <a:r>
              <a:rPr dirty="0" sz="1200" i="1">
                <a:solidFill>
                  <a:srgbClr val="FFFFFF"/>
                </a:solidFill>
                <a:latin typeface="Elevance Sans"/>
                <a:cs typeface="Elevance Sans"/>
              </a:rPr>
              <a:t>proper</a:t>
            </a:r>
            <a:r>
              <a:rPr dirty="0" sz="1200" spc="-25" i="1">
                <a:solidFill>
                  <a:srgbClr val="FFFFFF"/>
                </a:solidFill>
                <a:latin typeface="Elevance Sans"/>
                <a:cs typeface="Elevance Sans"/>
              </a:rPr>
              <a:t> </a:t>
            </a:r>
            <a:r>
              <a:rPr dirty="0" sz="1200" i="1">
                <a:solidFill>
                  <a:srgbClr val="FFFFFF"/>
                </a:solidFill>
                <a:latin typeface="Elevance Sans"/>
                <a:cs typeface="Elevance Sans"/>
              </a:rPr>
              <a:t>names</a:t>
            </a:r>
            <a:r>
              <a:rPr dirty="0" sz="1200" spc="-35" i="1">
                <a:solidFill>
                  <a:srgbClr val="FFFFFF"/>
                </a:solidFill>
                <a:latin typeface="Elevance Sans"/>
                <a:cs typeface="Elevance Sans"/>
              </a:rPr>
              <a:t> </a:t>
            </a:r>
            <a:r>
              <a:rPr dirty="0" sz="1200" i="1">
                <a:solidFill>
                  <a:srgbClr val="FFFFFF"/>
                </a:solidFill>
                <a:latin typeface="Elevance Sans"/>
                <a:cs typeface="Elevance Sans"/>
              </a:rPr>
              <a:t>and</a:t>
            </a:r>
            <a:r>
              <a:rPr dirty="0" sz="1200" spc="-55" i="1">
                <a:solidFill>
                  <a:srgbClr val="FFFFFF"/>
                </a:solidFill>
                <a:latin typeface="Elevance Sans"/>
                <a:cs typeface="Elevance Sans"/>
              </a:rPr>
              <a:t> </a:t>
            </a:r>
            <a:r>
              <a:rPr dirty="0" sz="1200" spc="-10" i="1">
                <a:solidFill>
                  <a:srgbClr val="FFFFFF"/>
                </a:solidFill>
                <a:latin typeface="Elevance Sans"/>
                <a:cs typeface="Elevance Sans"/>
              </a:rPr>
              <a:t>acronyms.</a:t>
            </a:r>
            <a:endParaRPr sz="1200">
              <a:latin typeface="Elevance Sans"/>
              <a:cs typeface="Elevance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9554" rIns="0" bIns="0" rtlCol="0" vert="horz">
            <a:spAutoFit/>
          </a:bodyPr>
          <a:lstStyle/>
          <a:p>
            <a:pPr marL="42418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Fee</a:t>
            </a:r>
            <a:r>
              <a:rPr dirty="0" sz="4400" spc="-155"/>
              <a:t> </a:t>
            </a:r>
            <a:r>
              <a:rPr dirty="0" sz="4400"/>
              <a:t>Schedule</a:t>
            </a:r>
            <a:r>
              <a:rPr dirty="0" sz="4400" spc="-145"/>
              <a:t> </a:t>
            </a:r>
            <a:r>
              <a:rPr dirty="0" sz="4400" spc="-10"/>
              <a:t>Lookup</a:t>
            </a:r>
            <a:r>
              <a:rPr dirty="0" sz="4400" spc="-140"/>
              <a:t> </a:t>
            </a:r>
            <a:r>
              <a:rPr dirty="0" sz="4400"/>
              <a:t>–</a:t>
            </a:r>
            <a:r>
              <a:rPr dirty="0" sz="4400" spc="-150"/>
              <a:t> </a:t>
            </a:r>
            <a:r>
              <a:rPr dirty="0" sz="4400" spc="-10"/>
              <a:t>Regions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2566022" y="1650301"/>
            <a:ext cx="6790055" cy="4622800"/>
            <a:chOff x="2566022" y="1650301"/>
            <a:chExt cx="6790055" cy="4622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5549" y="1659829"/>
              <a:ext cx="6770456" cy="460321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570784" y="1655064"/>
              <a:ext cx="6780530" cy="4613275"/>
            </a:xfrm>
            <a:custGeom>
              <a:avLst/>
              <a:gdLst/>
              <a:ahLst/>
              <a:cxnLst/>
              <a:rect l="l" t="t" r="r" b="b"/>
              <a:pathLst>
                <a:path w="6780530" h="4613275">
                  <a:moveTo>
                    <a:pt x="0" y="0"/>
                  </a:moveTo>
                  <a:lnTo>
                    <a:pt x="6779983" y="0"/>
                  </a:lnTo>
                  <a:lnTo>
                    <a:pt x="6779983" y="4612741"/>
                  </a:lnTo>
                  <a:lnTo>
                    <a:pt x="0" y="461274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86385" rIns="0" bIns="0" rtlCol="0" vert="horz">
            <a:spAutoFit/>
          </a:bodyPr>
          <a:lstStyle/>
          <a:p>
            <a:pPr marL="42418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Illinois</a:t>
            </a:r>
            <a:r>
              <a:rPr dirty="0" sz="4000" spc="-105"/>
              <a:t> </a:t>
            </a:r>
            <a:r>
              <a:rPr dirty="0" sz="4000" spc="-50"/>
              <a:t>Locality/Area</a:t>
            </a:r>
            <a:r>
              <a:rPr dirty="0" sz="4000" spc="-110"/>
              <a:t> </a:t>
            </a:r>
            <a:r>
              <a:rPr dirty="0" sz="4000"/>
              <a:t>and</a:t>
            </a:r>
            <a:r>
              <a:rPr dirty="0" sz="4000" spc="-90"/>
              <a:t> </a:t>
            </a:r>
            <a:r>
              <a:rPr dirty="0" sz="4000"/>
              <a:t>County</a:t>
            </a:r>
            <a:r>
              <a:rPr dirty="0" sz="4000" spc="-95"/>
              <a:t> </a:t>
            </a:r>
            <a:r>
              <a:rPr dirty="0" sz="4000" spc="-10"/>
              <a:t>Information</a:t>
            </a:r>
            <a:endParaRPr sz="40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452152" y="1595380"/>
          <a:ext cx="7364095" cy="4192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4060"/>
                <a:gridCol w="5270499"/>
              </a:tblGrid>
              <a:tr h="72072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2000" spc="-10" b="0">
                          <a:solidFill>
                            <a:srgbClr val="F1F1F1"/>
                          </a:solidFill>
                          <a:latin typeface="Elevance Sans Medium"/>
                          <a:cs typeface="Elevance Sans Medium"/>
                        </a:rPr>
                        <a:t>Locality/Area</a:t>
                      </a:r>
                      <a:endParaRPr sz="2000">
                        <a:latin typeface="Elevance Sans Medium"/>
                        <a:cs typeface="Elevance Sans Medium"/>
                      </a:endParaRPr>
                    </a:p>
                  </a:txBody>
                  <a:tcPr marL="0" marR="0" marB="0" marT="175260">
                    <a:lnR w="12700">
                      <a:solidFill>
                        <a:srgbClr val="DFECF9"/>
                      </a:solidFill>
                      <a:prstDash val="solid"/>
                    </a:lnR>
                    <a:lnB w="12700">
                      <a:solidFill>
                        <a:srgbClr val="DFECF9"/>
                      </a:solidFill>
                      <a:prstDash val="solid"/>
                    </a:lnB>
                    <a:solidFill>
                      <a:srgbClr val="115FAF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dirty="0" sz="2000" spc="-10" b="0">
                          <a:solidFill>
                            <a:srgbClr val="F1F1F1"/>
                          </a:solidFill>
                          <a:latin typeface="Elevance Sans Medium"/>
                          <a:cs typeface="Elevance Sans Medium"/>
                        </a:rPr>
                        <a:t>Counties</a:t>
                      </a:r>
                      <a:endParaRPr sz="2000">
                        <a:latin typeface="Elevance Sans Medium"/>
                        <a:cs typeface="Elevance Sans Medium"/>
                      </a:endParaRPr>
                    </a:p>
                  </a:txBody>
                  <a:tcPr marL="0" marR="0" marB="0" marT="175260">
                    <a:lnL w="12700">
                      <a:solidFill>
                        <a:srgbClr val="DFECF9"/>
                      </a:solidFill>
                      <a:prstDash val="solid"/>
                    </a:lnL>
                    <a:lnR w="12700">
                      <a:solidFill>
                        <a:srgbClr val="DFECF9"/>
                      </a:solidFill>
                      <a:prstDash val="solid"/>
                    </a:lnR>
                    <a:lnB w="12700">
                      <a:solidFill>
                        <a:srgbClr val="DFECF9"/>
                      </a:solidFill>
                      <a:prstDash val="solid"/>
                    </a:lnB>
                    <a:solidFill>
                      <a:srgbClr val="115FAF"/>
                    </a:solidFill>
                  </a:tcPr>
                </a:tc>
              </a:tr>
              <a:tr h="9988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800" spc="-25">
                          <a:latin typeface="Elevance Sans"/>
                          <a:cs typeface="Elevance Sans"/>
                        </a:rPr>
                        <a:t>12</a:t>
                      </a:r>
                      <a:endParaRPr sz="1800">
                        <a:latin typeface="Elevance Sans"/>
                        <a:cs typeface="Elevance Sans"/>
                      </a:endParaRPr>
                    </a:p>
                  </a:txBody>
                  <a:tcPr marL="0" marR="0" marB="0" marT="24765">
                    <a:lnR w="12700">
                      <a:solidFill>
                        <a:srgbClr val="DFECF9"/>
                      </a:solidFill>
                      <a:prstDash val="solid"/>
                    </a:lnR>
                    <a:lnT w="12700">
                      <a:solidFill>
                        <a:srgbClr val="DFECF9"/>
                      </a:solidFill>
                      <a:prstDash val="solid"/>
                    </a:lnT>
                    <a:lnB w="12700">
                      <a:solidFill>
                        <a:srgbClr val="DF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5873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800">
                          <a:latin typeface="Elevance Sans"/>
                          <a:cs typeface="Elevance Sans"/>
                        </a:rPr>
                        <a:t>Bond,</a:t>
                      </a:r>
                      <a:r>
                        <a:rPr dirty="0" sz="1800" spc="-8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800">
                          <a:latin typeface="Elevance Sans"/>
                          <a:cs typeface="Elevance Sans"/>
                        </a:rPr>
                        <a:t>Calhoun,</a:t>
                      </a:r>
                      <a:r>
                        <a:rPr dirty="0" sz="1800" spc="-5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800">
                          <a:latin typeface="Elevance Sans"/>
                          <a:cs typeface="Elevance Sans"/>
                        </a:rPr>
                        <a:t>Clinton,</a:t>
                      </a:r>
                      <a:r>
                        <a:rPr dirty="0" sz="1800" spc="-6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800" spc="-20">
                          <a:latin typeface="Elevance Sans"/>
                          <a:cs typeface="Elevance Sans"/>
                        </a:rPr>
                        <a:t>Jersey,</a:t>
                      </a:r>
                      <a:r>
                        <a:rPr dirty="0" sz="1800" spc="-8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800" spc="-10">
                          <a:latin typeface="Elevance Sans"/>
                          <a:cs typeface="Elevance Sans"/>
                        </a:rPr>
                        <a:t>Macoupin, </a:t>
                      </a:r>
                      <a:r>
                        <a:rPr dirty="0" sz="1800">
                          <a:latin typeface="Elevance Sans"/>
                          <a:cs typeface="Elevance Sans"/>
                        </a:rPr>
                        <a:t>Madison,</a:t>
                      </a:r>
                      <a:r>
                        <a:rPr dirty="0" sz="1800" spc="-2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800" spc="-10">
                          <a:latin typeface="Elevance Sans"/>
                          <a:cs typeface="Elevance Sans"/>
                        </a:rPr>
                        <a:t>Monroe,</a:t>
                      </a:r>
                      <a:r>
                        <a:rPr dirty="0" sz="18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800" spc="-20">
                          <a:latin typeface="Elevance Sans"/>
                          <a:cs typeface="Elevance Sans"/>
                        </a:rPr>
                        <a:t>Montgomery,</a:t>
                      </a:r>
                      <a:r>
                        <a:rPr dirty="0" sz="1800" spc="-5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800" spc="-10">
                          <a:latin typeface="Elevance Sans"/>
                          <a:cs typeface="Elevance Sans"/>
                        </a:rPr>
                        <a:t>Randolph,</a:t>
                      </a:r>
                      <a:r>
                        <a:rPr dirty="0" sz="180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800" spc="-25">
                          <a:latin typeface="Elevance Sans"/>
                          <a:cs typeface="Elevance Sans"/>
                        </a:rPr>
                        <a:t>St. </a:t>
                      </a:r>
                      <a:r>
                        <a:rPr dirty="0" sz="1800">
                          <a:latin typeface="Elevance Sans"/>
                          <a:cs typeface="Elevance Sans"/>
                        </a:rPr>
                        <a:t>Clair,</a:t>
                      </a:r>
                      <a:r>
                        <a:rPr dirty="0" sz="1800" spc="-10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800" spc="-10">
                          <a:latin typeface="Elevance Sans"/>
                          <a:cs typeface="Elevance Sans"/>
                        </a:rPr>
                        <a:t>Washington</a:t>
                      </a:r>
                      <a:endParaRPr sz="1800">
                        <a:latin typeface="Elevance Sans"/>
                        <a:cs typeface="Elevance Sans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DFECF9"/>
                      </a:solidFill>
                      <a:prstDash val="solid"/>
                    </a:lnL>
                    <a:lnR w="12700">
                      <a:solidFill>
                        <a:srgbClr val="DFECF9"/>
                      </a:solidFill>
                      <a:prstDash val="solid"/>
                    </a:lnR>
                    <a:lnT w="12700">
                      <a:solidFill>
                        <a:srgbClr val="DFECF9"/>
                      </a:solidFill>
                      <a:prstDash val="solid"/>
                    </a:lnT>
                    <a:lnB w="12700">
                      <a:solidFill>
                        <a:srgbClr val="DFECF9"/>
                      </a:solidFill>
                      <a:prstDash val="solid"/>
                    </a:lnB>
                  </a:tcPr>
                </a:tc>
              </a:tr>
              <a:tr h="10375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800" spc="-25">
                          <a:latin typeface="Elevance Sans"/>
                          <a:cs typeface="Elevance Sans"/>
                        </a:rPr>
                        <a:t>15</a:t>
                      </a:r>
                      <a:endParaRPr sz="1800">
                        <a:latin typeface="Elevance Sans"/>
                        <a:cs typeface="Elevance Sans"/>
                      </a:endParaRPr>
                    </a:p>
                  </a:txBody>
                  <a:tcPr marL="0" marR="0" marB="0" marT="24765">
                    <a:lnR w="12700">
                      <a:solidFill>
                        <a:srgbClr val="DFECF9"/>
                      </a:solidFill>
                      <a:prstDash val="solid"/>
                    </a:lnR>
                    <a:lnT w="12700">
                      <a:solidFill>
                        <a:srgbClr val="DFECF9"/>
                      </a:solidFill>
                      <a:prstDash val="solid"/>
                    </a:lnT>
                    <a:lnB w="12700">
                      <a:solidFill>
                        <a:srgbClr val="DF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800">
                          <a:latin typeface="Elevance Sans"/>
                          <a:cs typeface="Elevance Sans"/>
                        </a:rPr>
                        <a:t>DuPage,</a:t>
                      </a:r>
                      <a:r>
                        <a:rPr dirty="0" sz="1800" spc="-9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800" spc="-10">
                          <a:latin typeface="Elevance Sans"/>
                          <a:cs typeface="Elevance Sans"/>
                        </a:rPr>
                        <a:t>Kane,</a:t>
                      </a:r>
                      <a:r>
                        <a:rPr dirty="0" sz="1800" spc="-8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800" spc="-20">
                          <a:latin typeface="Elevance Sans"/>
                          <a:cs typeface="Elevance Sans"/>
                        </a:rPr>
                        <a:t>Lake,</a:t>
                      </a:r>
                      <a:r>
                        <a:rPr dirty="0" sz="1800" spc="-9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800" spc="-20">
                          <a:latin typeface="Elevance Sans"/>
                          <a:cs typeface="Elevance Sans"/>
                        </a:rPr>
                        <a:t>Will</a:t>
                      </a:r>
                      <a:endParaRPr sz="1800">
                        <a:latin typeface="Elevance Sans"/>
                        <a:cs typeface="Elevance Sans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DFECF9"/>
                      </a:solidFill>
                      <a:prstDash val="solid"/>
                    </a:lnL>
                    <a:lnR w="12700">
                      <a:solidFill>
                        <a:srgbClr val="DFECF9"/>
                      </a:solidFill>
                      <a:prstDash val="solid"/>
                    </a:lnR>
                    <a:lnT w="12700">
                      <a:solidFill>
                        <a:srgbClr val="DFECF9"/>
                      </a:solidFill>
                      <a:prstDash val="solid"/>
                    </a:lnT>
                    <a:lnB w="12700">
                      <a:solidFill>
                        <a:srgbClr val="DFECF9"/>
                      </a:solidFill>
                      <a:prstDash val="solid"/>
                    </a:lnB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800" spc="-25">
                          <a:latin typeface="Elevance Sans"/>
                          <a:cs typeface="Elevance Sans"/>
                        </a:rPr>
                        <a:t>16</a:t>
                      </a:r>
                      <a:endParaRPr sz="1800">
                        <a:latin typeface="Elevance Sans"/>
                        <a:cs typeface="Elevance Sans"/>
                      </a:endParaRPr>
                    </a:p>
                  </a:txBody>
                  <a:tcPr marL="0" marR="0" marB="0" marT="24765">
                    <a:lnR w="12700">
                      <a:solidFill>
                        <a:srgbClr val="DFECF9"/>
                      </a:solidFill>
                      <a:prstDash val="solid"/>
                    </a:lnR>
                    <a:lnT w="12700">
                      <a:solidFill>
                        <a:srgbClr val="DFECF9"/>
                      </a:solidFill>
                      <a:prstDash val="solid"/>
                    </a:lnT>
                    <a:lnB w="12700">
                      <a:solidFill>
                        <a:srgbClr val="DF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800" spc="-20">
                          <a:latin typeface="Elevance Sans"/>
                          <a:cs typeface="Elevance Sans"/>
                        </a:rPr>
                        <a:t>Cook</a:t>
                      </a:r>
                      <a:endParaRPr sz="1800">
                        <a:latin typeface="Elevance Sans"/>
                        <a:cs typeface="Elevance Sans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DFECF9"/>
                      </a:solidFill>
                      <a:prstDash val="solid"/>
                    </a:lnL>
                    <a:lnR w="12700">
                      <a:solidFill>
                        <a:srgbClr val="DFECF9"/>
                      </a:solidFill>
                      <a:prstDash val="solid"/>
                    </a:lnR>
                    <a:lnT w="12700">
                      <a:solidFill>
                        <a:srgbClr val="DFECF9"/>
                      </a:solidFill>
                      <a:prstDash val="solid"/>
                    </a:lnT>
                    <a:lnB w="12700">
                      <a:solidFill>
                        <a:srgbClr val="DFECF9"/>
                      </a:solidFill>
                      <a:prstDash val="solid"/>
                    </a:lnB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800" spc="-25">
                          <a:latin typeface="Elevance Sans"/>
                          <a:cs typeface="Elevance Sans"/>
                        </a:rPr>
                        <a:t>99</a:t>
                      </a:r>
                      <a:endParaRPr sz="1800">
                        <a:latin typeface="Elevance Sans"/>
                        <a:cs typeface="Elevance Sans"/>
                      </a:endParaRPr>
                    </a:p>
                  </a:txBody>
                  <a:tcPr marL="0" marR="0" marB="0" marT="24765">
                    <a:lnR w="12700">
                      <a:solidFill>
                        <a:srgbClr val="DFECF9"/>
                      </a:solidFill>
                      <a:prstDash val="solid"/>
                    </a:lnR>
                    <a:lnT w="12700">
                      <a:solidFill>
                        <a:srgbClr val="DFECF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800">
                          <a:latin typeface="Elevance Sans"/>
                          <a:cs typeface="Elevance Sans"/>
                        </a:rPr>
                        <a:t>All</a:t>
                      </a:r>
                      <a:r>
                        <a:rPr dirty="0" sz="1800" spc="-4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800">
                          <a:latin typeface="Elevance Sans"/>
                          <a:cs typeface="Elevance Sans"/>
                        </a:rPr>
                        <a:t>Other</a:t>
                      </a:r>
                      <a:r>
                        <a:rPr dirty="0" sz="1800" spc="-4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800" spc="-10">
                          <a:latin typeface="Elevance Sans"/>
                          <a:cs typeface="Elevance Sans"/>
                        </a:rPr>
                        <a:t>Counties</a:t>
                      </a:r>
                      <a:endParaRPr sz="1800">
                        <a:latin typeface="Elevance Sans"/>
                        <a:cs typeface="Elevance Sans"/>
                      </a:endParaRPr>
                    </a:p>
                  </a:txBody>
                  <a:tcPr marL="0" marR="0" marB="0" marT="24765">
                    <a:lnL w="12700">
                      <a:solidFill>
                        <a:srgbClr val="DFECF9"/>
                      </a:solidFill>
                      <a:prstDash val="solid"/>
                    </a:lnL>
                    <a:lnR w="12700">
                      <a:solidFill>
                        <a:srgbClr val="DFECF9"/>
                      </a:solidFill>
                      <a:prstDash val="solid"/>
                    </a:lnR>
                    <a:lnT w="12700">
                      <a:solidFill>
                        <a:srgbClr val="DFECF9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3626"/>
            <a:ext cx="8724265" cy="1183005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z="4000"/>
              <a:t>Maine</a:t>
            </a:r>
            <a:r>
              <a:rPr dirty="0" sz="4000" spc="-75"/>
              <a:t> </a:t>
            </a:r>
            <a:r>
              <a:rPr dirty="0" sz="4000"/>
              <a:t>and</a:t>
            </a:r>
            <a:r>
              <a:rPr dirty="0" sz="4000" spc="-70"/>
              <a:t> </a:t>
            </a:r>
            <a:r>
              <a:rPr dirty="0" sz="4000" spc="-10"/>
              <a:t>Massachusetts, </a:t>
            </a:r>
            <a:r>
              <a:rPr dirty="0" sz="4000" spc="-50"/>
              <a:t>Locality/Area</a:t>
            </a:r>
            <a:r>
              <a:rPr dirty="0" sz="4000" spc="-90"/>
              <a:t> </a:t>
            </a:r>
            <a:r>
              <a:rPr dirty="0" sz="4000"/>
              <a:t>and</a:t>
            </a:r>
            <a:r>
              <a:rPr dirty="0" sz="4000" spc="-85"/>
              <a:t> </a:t>
            </a:r>
            <a:r>
              <a:rPr dirty="0" sz="4000"/>
              <a:t>County</a:t>
            </a:r>
            <a:r>
              <a:rPr dirty="0" sz="4000" spc="-75"/>
              <a:t> </a:t>
            </a:r>
            <a:r>
              <a:rPr dirty="0" sz="4000" spc="-10"/>
              <a:t>Information</a:t>
            </a:r>
            <a:endParaRPr sz="40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368698" y="1943318"/>
          <a:ext cx="6661784" cy="35337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5325"/>
                <a:gridCol w="987425"/>
                <a:gridCol w="3619500"/>
              </a:tblGrid>
              <a:tr h="53340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2000" spc="-10" b="0">
                          <a:solidFill>
                            <a:srgbClr val="F1F1F1"/>
                          </a:solidFill>
                          <a:latin typeface="Elevance Sans Medium"/>
                          <a:cs typeface="Elevance Sans Medium"/>
                        </a:rPr>
                        <a:t>Locality/Area</a:t>
                      </a:r>
                      <a:endParaRPr sz="2000">
                        <a:latin typeface="Elevance Sans Medium"/>
                        <a:cs typeface="Elevance Sans Medium"/>
                      </a:endParaRPr>
                    </a:p>
                  </a:txBody>
                  <a:tcPr marL="0" marR="0" marB="0" marT="81280">
                    <a:lnR w="12700">
                      <a:solidFill>
                        <a:srgbClr val="DFECF9"/>
                      </a:solidFill>
                      <a:prstDash val="solid"/>
                    </a:lnR>
                    <a:lnB w="12700">
                      <a:solidFill>
                        <a:srgbClr val="DFECF9"/>
                      </a:solidFill>
                      <a:prstDash val="solid"/>
                    </a:lnB>
                    <a:solidFill>
                      <a:srgbClr val="115FAF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2000" spc="-10" b="0">
                          <a:solidFill>
                            <a:srgbClr val="F1F1F1"/>
                          </a:solidFill>
                          <a:latin typeface="Elevance Sans Medium"/>
                          <a:cs typeface="Elevance Sans Medium"/>
                        </a:rPr>
                        <a:t>State</a:t>
                      </a:r>
                      <a:endParaRPr sz="2000">
                        <a:latin typeface="Elevance Sans Medium"/>
                        <a:cs typeface="Elevance Sans Medium"/>
                      </a:endParaRPr>
                    </a:p>
                  </a:txBody>
                  <a:tcPr marL="0" marR="0" marB="0" marT="81280">
                    <a:lnL w="12700">
                      <a:solidFill>
                        <a:srgbClr val="DFECF9"/>
                      </a:solidFill>
                      <a:prstDash val="solid"/>
                    </a:lnL>
                    <a:lnR w="12700">
                      <a:solidFill>
                        <a:srgbClr val="DFECF9"/>
                      </a:solidFill>
                      <a:prstDash val="solid"/>
                    </a:lnR>
                    <a:lnB w="12700">
                      <a:solidFill>
                        <a:srgbClr val="DFECF9"/>
                      </a:solidFill>
                      <a:prstDash val="solid"/>
                    </a:lnB>
                    <a:solidFill>
                      <a:srgbClr val="115FAF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2000" spc="-10" b="0">
                          <a:solidFill>
                            <a:srgbClr val="F1F1F1"/>
                          </a:solidFill>
                          <a:latin typeface="Elevance Sans Medium"/>
                          <a:cs typeface="Elevance Sans Medium"/>
                        </a:rPr>
                        <a:t>Counties</a:t>
                      </a:r>
                      <a:endParaRPr sz="2000">
                        <a:latin typeface="Elevance Sans Medium"/>
                        <a:cs typeface="Elevance Sans Medium"/>
                      </a:endParaRPr>
                    </a:p>
                  </a:txBody>
                  <a:tcPr marL="0" marR="0" marB="0" marT="81280">
                    <a:lnL w="12700">
                      <a:solidFill>
                        <a:srgbClr val="DFECF9"/>
                      </a:solidFill>
                      <a:prstDash val="solid"/>
                    </a:lnL>
                    <a:lnR w="12700">
                      <a:solidFill>
                        <a:srgbClr val="DFECF9"/>
                      </a:solidFill>
                      <a:prstDash val="solid"/>
                    </a:lnR>
                    <a:lnB w="12700">
                      <a:solidFill>
                        <a:srgbClr val="DFECF9"/>
                      </a:solidFill>
                      <a:prstDash val="solid"/>
                    </a:lnB>
                    <a:solidFill>
                      <a:srgbClr val="115FAF"/>
                    </a:solidFill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 spc="-25">
                          <a:latin typeface="Elevance Sans"/>
                          <a:cs typeface="Elevance Sans"/>
                        </a:rPr>
                        <a:t>01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37465">
                    <a:lnR w="12700">
                      <a:solidFill>
                        <a:srgbClr val="DFECF9"/>
                      </a:solidFill>
                      <a:prstDash val="solid"/>
                    </a:lnR>
                    <a:lnT w="12700">
                      <a:solidFill>
                        <a:srgbClr val="DFECF9"/>
                      </a:solidFill>
                      <a:prstDash val="solid"/>
                    </a:lnT>
                    <a:lnB w="12700">
                      <a:solidFill>
                        <a:srgbClr val="DF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dirty="0" sz="1600" spc="-25">
                          <a:latin typeface="Elevance Sans"/>
                          <a:cs typeface="Elevance Sans"/>
                        </a:rPr>
                        <a:t>MA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DFECF9"/>
                      </a:solidFill>
                      <a:prstDash val="solid"/>
                    </a:lnL>
                    <a:lnR w="12700">
                      <a:solidFill>
                        <a:srgbClr val="DFECF9"/>
                      </a:solidFill>
                      <a:prstDash val="solid"/>
                    </a:lnR>
                    <a:lnT w="12700">
                      <a:solidFill>
                        <a:srgbClr val="DFECF9"/>
                      </a:solidFill>
                      <a:prstDash val="solid"/>
                    </a:lnT>
                    <a:lnB w="12700">
                      <a:solidFill>
                        <a:srgbClr val="DF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Elevance Sans"/>
                          <a:cs typeface="Elevance Sans"/>
                        </a:rPr>
                        <a:t>Middlesex,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Norfolk</a:t>
                      </a:r>
                      <a:r>
                        <a:rPr dirty="0" sz="16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and</a:t>
                      </a:r>
                      <a:r>
                        <a:rPr dirty="0" sz="1600" spc="-2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Suffolk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DFECF9"/>
                      </a:solidFill>
                      <a:prstDash val="solid"/>
                    </a:lnL>
                    <a:lnR w="12700">
                      <a:solidFill>
                        <a:srgbClr val="DFECF9"/>
                      </a:solidFill>
                      <a:prstDash val="solid"/>
                    </a:lnR>
                    <a:lnT w="12700">
                      <a:solidFill>
                        <a:srgbClr val="DFECF9"/>
                      </a:solidFill>
                      <a:prstDash val="solid"/>
                    </a:lnT>
                    <a:lnB w="12700">
                      <a:solidFill>
                        <a:srgbClr val="DFECF9"/>
                      </a:solidFill>
                      <a:prstDash val="solid"/>
                    </a:lnB>
                  </a:tcPr>
                </a:tc>
              </a:tr>
              <a:tr h="678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 spc="-25">
                          <a:latin typeface="Elevance Sans"/>
                          <a:cs typeface="Elevance Sans"/>
                        </a:rPr>
                        <a:t>99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37465">
                    <a:lnR w="12700">
                      <a:solidFill>
                        <a:srgbClr val="DFECF9"/>
                      </a:solidFill>
                      <a:prstDash val="solid"/>
                    </a:lnR>
                    <a:lnT w="12700">
                      <a:solidFill>
                        <a:srgbClr val="DFECF9"/>
                      </a:solidFill>
                      <a:prstDash val="solid"/>
                    </a:lnT>
                    <a:lnB w="12700">
                      <a:solidFill>
                        <a:srgbClr val="DF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dirty="0" sz="1600" spc="-25">
                          <a:latin typeface="Elevance Sans"/>
                          <a:cs typeface="Elevance Sans"/>
                        </a:rPr>
                        <a:t>MA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DFECF9"/>
                      </a:solidFill>
                      <a:prstDash val="solid"/>
                    </a:lnL>
                    <a:lnR w="12700">
                      <a:solidFill>
                        <a:srgbClr val="DFECF9"/>
                      </a:solidFill>
                      <a:prstDash val="solid"/>
                    </a:lnR>
                    <a:lnT w="12700">
                      <a:solidFill>
                        <a:srgbClr val="DFECF9"/>
                      </a:solidFill>
                      <a:prstDash val="solid"/>
                    </a:lnT>
                    <a:lnB w="12700">
                      <a:solidFill>
                        <a:srgbClr val="DF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dirty="0" sz="1600">
                          <a:latin typeface="Elevance Sans"/>
                          <a:cs typeface="Elevance Sans"/>
                        </a:rPr>
                        <a:t>All</a:t>
                      </a:r>
                      <a:r>
                        <a:rPr dirty="0" sz="1600" spc="-5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Other</a:t>
                      </a:r>
                      <a:r>
                        <a:rPr dirty="0" sz="16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Counties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DFECF9"/>
                      </a:solidFill>
                      <a:prstDash val="solid"/>
                    </a:lnL>
                    <a:lnR w="12700">
                      <a:solidFill>
                        <a:srgbClr val="DFECF9"/>
                      </a:solidFill>
                      <a:prstDash val="solid"/>
                    </a:lnR>
                    <a:lnT w="12700">
                      <a:solidFill>
                        <a:srgbClr val="DFECF9"/>
                      </a:solidFill>
                      <a:prstDash val="solid"/>
                    </a:lnT>
                    <a:lnB w="12700">
                      <a:solidFill>
                        <a:srgbClr val="DFECF9"/>
                      </a:solidFill>
                      <a:prstDash val="solid"/>
                    </a:lnB>
                  </a:tcPr>
                </a:tc>
              </a:tr>
              <a:tr h="6991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 spc="-25">
                          <a:latin typeface="Elevance Sans"/>
                          <a:cs typeface="Elevance Sans"/>
                        </a:rPr>
                        <a:t>03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37465">
                    <a:lnR w="12700">
                      <a:solidFill>
                        <a:srgbClr val="DFECF9"/>
                      </a:solidFill>
                      <a:prstDash val="solid"/>
                    </a:lnR>
                    <a:lnT w="12700">
                      <a:solidFill>
                        <a:srgbClr val="DFECF9"/>
                      </a:solidFill>
                      <a:prstDash val="solid"/>
                    </a:lnT>
                    <a:lnB w="12700">
                      <a:solidFill>
                        <a:srgbClr val="DF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dirty="0" sz="1600" spc="-25">
                          <a:latin typeface="Elevance Sans"/>
                          <a:cs typeface="Elevance Sans"/>
                        </a:rPr>
                        <a:t>ME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DFECF9"/>
                      </a:solidFill>
                      <a:prstDash val="solid"/>
                    </a:lnL>
                    <a:lnR w="12700">
                      <a:solidFill>
                        <a:srgbClr val="DFECF9"/>
                      </a:solidFill>
                      <a:prstDash val="solid"/>
                    </a:lnR>
                    <a:lnT w="12700">
                      <a:solidFill>
                        <a:srgbClr val="DFECF9"/>
                      </a:solidFill>
                      <a:prstDash val="solid"/>
                    </a:lnT>
                    <a:lnB w="12700">
                      <a:solidFill>
                        <a:srgbClr val="DF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dirty="0" sz="1600" spc="-20">
                          <a:latin typeface="Elevance Sans"/>
                          <a:cs typeface="Elevance Sans"/>
                        </a:rPr>
                        <a:t>York</a:t>
                      </a:r>
                      <a:r>
                        <a:rPr dirty="0" sz="1600" spc="-5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and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Cumberland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DFECF9"/>
                      </a:solidFill>
                      <a:prstDash val="solid"/>
                    </a:lnL>
                    <a:lnR w="12700">
                      <a:solidFill>
                        <a:srgbClr val="DFECF9"/>
                      </a:solidFill>
                      <a:prstDash val="solid"/>
                    </a:lnR>
                    <a:lnT w="12700">
                      <a:solidFill>
                        <a:srgbClr val="DFECF9"/>
                      </a:solidFill>
                      <a:prstDash val="solid"/>
                    </a:lnT>
                    <a:lnB w="12700">
                      <a:solidFill>
                        <a:srgbClr val="DFECF9"/>
                      </a:solidFill>
                      <a:prstDash val="solid"/>
                    </a:lnB>
                  </a:tcPr>
                </a:tc>
              </a:tr>
              <a:tr h="851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 spc="-25">
                          <a:latin typeface="Elevance Sans"/>
                          <a:cs typeface="Elevance Sans"/>
                        </a:rPr>
                        <a:t>99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37465">
                    <a:lnR w="12700">
                      <a:solidFill>
                        <a:srgbClr val="DFECF9"/>
                      </a:solidFill>
                      <a:prstDash val="solid"/>
                    </a:lnR>
                    <a:lnT w="12700">
                      <a:solidFill>
                        <a:srgbClr val="DFECF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dirty="0" sz="1600" spc="-25">
                          <a:latin typeface="Elevance Sans"/>
                          <a:cs typeface="Elevance Sans"/>
                        </a:rPr>
                        <a:t>ME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DFECF9"/>
                      </a:solidFill>
                      <a:prstDash val="solid"/>
                    </a:lnL>
                    <a:lnR w="12700">
                      <a:solidFill>
                        <a:srgbClr val="DFECF9"/>
                      </a:solidFill>
                      <a:prstDash val="solid"/>
                    </a:lnR>
                    <a:lnT w="12700">
                      <a:solidFill>
                        <a:srgbClr val="DFECF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dirty="0" sz="1600">
                          <a:latin typeface="Elevance Sans"/>
                          <a:cs typeface="Elevance Sans"/>
                        </a:rPr>
                        <a:t>All</a:t>
                      </a:r>
                      <a:r>
                        <a:rPr dirty="0" sz="1600" spc="-5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Other</a:t>
                      </a:r>
                      <a:r>
                        <a:rPr dirty="0" sz="16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Counties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DFECF9"/>
                      </a:solidFill>
                      <a:prstDash val="solid"/>
                    </a:lnL>
                    <a:lnR w="12700">
                      <a:solidFill>
                        <a:srgbClr val="DFECF9"/>
                      </a:solidFill>
                      <a:prstDash val="solid"/>
                    </a:lnR>
                    <a:lnT w="12700">
                      <a:solidFill>
                        <a:srgbClr val="DFECF9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424180" marR="5080">
              <a:lnSpc>
                <a:spcPts val="4320"/>
              </a:lnSpc>
              <a:spcBef>
                <a:spcPts val="640"/>
              </a:spcBef>
            </a:pPr>
            <a:r>
              <a:rPr dirty="0" sz="4000"/>
              <a:t>New</a:t>
            </a:r>
            <a:r>
              <a:rPr dirty="0" sz="4000" spc="-110"/>
              <a:t> </a:t>
            </a:r>
            <a:r>
              <a:rPr dirty="0" sz="4000" spc="-55"/>
              <a:t>York</a:t>
            </a:r>
            <a:r>
              <a:rPr dirty="0" sz="4000" spc="-114"/>
              <a:t> </a:t>
            </a:r>
            <a:r>
              <a:rPr dirty="0" sz="4000" spc="-45"/>
              <a:t>Locality/Area</a:t>
            </a:r>
            <a:r>
              <a:rPr dirty="0" sz="4000" spc="-120"/>
              <a:t> </a:t>
            </a:r>
            <a:r>
              <a:rPr dirty="0" sz="4000"/>
              <a:t>and</a:t>
            </a:r>
            <a:r>
              <a:rPr dirty="0" sz="4000" spc="-120"/>
              <a:t> </a:t>
            </a:r>
            <a:r>
              <a:rPr dirty="0" sz="4000" spc="-10"/>
              <a:t>County Information</a:t>
            </a:r>
            <a:endParaRPr sz="40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295356" y="1739008"/>
          <a:ext cx="7677784" cy="3375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3089"/>
                <a:gridCol w="5725795"/>
              </a:tblGrid>
              <a:tr h="4667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000" spc="-10" b="0">
                          <a:solidFill>
                            <a:srgbClr val="F1F1F1"/>
                          </a:solidFill>
                          <a:latin typeface="Elevance Sans Medium"/>
                          <a:cs typeface="Elevance Sans Medium"/>
                        </a:rPr>
                        <a:t>Locality/Area</a:t>
                      </a:r>
                      <a:endParaRPr sz="2000">
                        <a:latin typeface="Elevance Sans Medium"/>
                        <a:cs typeface="Elevance Sans Medium"/>
                      </a:endParaRPr>
                    </a:p>
                  </a:txBody>
                  <a:tcPr marL="0" marR="0" marB="0" marT="25400">
                    <a:lnR w="12700">
                      <a:solidFill>
                        <a:srgbClr val="DFECF9"/>
                      </a:solidFill>
                      <a:prstDash val="solid"/>
                    </a:lnR>
                    <a:lnB w="12700">
                      <a:solidFill>
                        <a:srgbClr val="DFECF9"/>
                      </a:solidFill>
                      <a:prstDash val="solid"/>
                    </a:lnB>
                    <a:solidFill>
                      <a:srgbClr val="115FAF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000" spc="-10" b="0">
                          <a:solidFill>
                            <a:srgbClr val="F1F1F1"/>
                          </a:solidFill>
                          <a:latin typeface="Elevance Sans Medium"/>
                          <a:cs typeface="Elevance Sans Medium"/>
                        </a:rPr>
                        <a:t>State</a:t>
                      </a:r>
                      <a:endParaRPr sz="2000">
                        <a:latin typeface="Elevance Sans Medium"/>
                        <a:cs typeface="Elevance Sans Medium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DFECF9"/>
                      </a:solidFill>
                      <a:prstDash val="solid"/>
                    </a:lnL>
                    <a:lnR w="12700">
                      <a:solidFill>
                        <a:srgbClr val="DFECF9"/>
                      </a:solidFill>
                      <a:prstDash val="solid"/>
                    </a:lnR>
                    <a:lnB w="12700">
                      <a:solidFill>
                        <a:srgbClr val="DFECF9"/>
                      </a:solidFill>
                      <a:prstDash val="solid"/>
                    </a:lnB>
                    <a:solidFill>
                      <a:srgbClr val="115FAF"/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600" spc="-25">
                          <a:latin typeface="Elevance Sans"/>
                          <a:cs typeface="Elevance Sans"/>
                        </a:rPr>
                        <a:t>01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18415">
                    <a:lnR w="12700">
                      <a:solidFill>
                        <a:srgbClr val="DFECF9"/>
                      </a:solidFill>
                      <a:prstDash val="solid"/>
                    </a:lnR>
                    <a:lnT w="12700">
                      <a:solidFill>
                        <a:srgbClr val="DFECF9"/>
                      </a:solidFill>
                      <a:prstDash val="solid"/>
                    </a:lnT>
                    <a:lnB w="12700">
                      <a:solidFill>
                        <a:srgbClr val="DF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600" spc="-10">
                          <a:latin typeface="Elevance Sans"/>
                          <a:cs typeface="Elevance Sans"/>
                        </a:rPr>
                        <a:t>Manhattan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DFECF9"/>
                      </a:solidFill>
                      <a:prstDash val="solid"/>
                    </a:lnL>
                    <a:lnR w="12700">
                      <a:solidFill>
                        <a:srgbClr val="DFECF9"/>
                      </a:solidFill>
                      <a:prstDash val="solid"/>
                    </a:lnR>
                    <a:lnT w="12700">
                      <a:solidFill>
                        <a:srgbClr val="DFECF9"/>
                      </a:solidFill>
                      <a:prstDash val="solid"/>
                    </a:lnT>
                    <a:lnB w="12700">
                      <a:solidFill>
                        <a:srgbClr val="DFECF9"/>
                      </a:solidFill>
                      <a:prstDash val="solid"/>
                    </a:lnB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spc="-25">
                          <a:latin typeface="Elevance Sans"/>
                          <a:cs typeface="Elevance Sans"/>
                        </a:rPr>
                        <a:t>02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19050">
                    <a:lnR w="12700">
                      <a:solidFill>
                        <a:srgbClr val="DFECF9"/>
                      </a:solidFill>
                      <a:prstDash val="solid"/>
                    </a:lnR>
                    <a:lnT w="12700">
                      <a:solidFill>
                        <a:srgbClr val="DFECF9"/>
                      </a:solidFill>
                      <a:prstDash val="solid"/>
                    </a:lnT>
                    <a:lnB w="12700">
                      <a:solidFill>
                        <a:srgbClr val="DF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marR="521334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spc="-10">
                          <a:latin typeface="Elevance Sans"/>
                          <a:cs typeface="Elevance Sans"/>
                        </a:rPr>
                        <a:t>Bronx,</a:t>
                      </a:r>
                      <a:r>
                        <a:rPr dirty="0" sz="1600" spc="-4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Brooklyn,</a:t>
                      </a:r>
                      <a:r>
                        <a:rPr dirty="0" sz="1600" spc="-6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Nassau,</a:t>
                      </a:r>
                      <a:r>
                        <a:rPr dirty="0" sz="1600" spc="-5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Rockland,</a:t>
                      </a:r>
                      <a:r>
                        <a:rPr dirty="0" sz="1600" spc="-5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Staten</a:t>
                      </a:r>
                      <a:r>
                        <a:rPr dirty="0" sz="16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Island,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Suffolk, Westchester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DFECF9"/>
                      </a:solidFill>
                      <a:prstDash val="solid"/>
                    </a:lnL>
                    <a:lnR w="12700">
                      <a:solidFill>
                        <a:srgbClr val="DFECF9"/>
                      </a:solidFill>
                      <a:prstDash val="solid"/>
                    </a:lnR>
                    <a:lnT w="12700">
                      <a:solidFill>
                        <a:srgbClr val="DFECF9"/>
                      </a:solidFill>
                      <a:prstDash val="solid"/>
                    </a:lnT>
                    <a:lnB w="12700">
                      <a:solidFill>
                        <a:srgbClr val="DFECF9"/>
                      </a:solidFill>
                      <a:prstDash val="solid"/>
                    </a:lnB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spc="-25">
                          <a:latin typeface="Elevance Sans"/>
                          <a:cs typeface="Elevance Sans"/>
                        </a:rPr>
                        <a:t>03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19050">
                    <a:lnR w="12700">
                      <a:solidFill>
                        <a:srgbClr val="DFECF9"/>
                      </a:solidFill>
                      <a:prstDash val="solid"/>
                    </a:lnR>
                    <a:lnT w="12700">
                      <a:solidFill>
                        <a:srgbClr val="DFECF9"/>
                      </a:solidFill>
                      <a:prstDash val="solid"/>
                    </a:lnT>
                    <a:lnB w="12700">
                      <a:solidFill>
                        <a:srgbClr val="DF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marR="5232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>
                          <a:latin typeface="Elevance Sans"/>
                          <a:cs typeface="Elevance Sans"/>
                        </a:rPr>
                        <a:t>Columbia,</a:t>
                      </a:r>
                      <a:r>
                        <a:rPr dirty="0" sz="1600" spc="-6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Delaware,</a:t>
                      </a:r>
                      <a:r>
                        <a:rPr dirty="0" sz="1600" spc="-6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Dutchess,</a:t>
                      </a:r>
                      <a:r>
                        <a:rPr dirty="0" sz="1600" spc="-5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Greene,</a:t>
                      </a:r>
                      <a:r>
                        <a:rPr dirty="0" sz="1600" spc="-8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Orange,</a:t>
                      </a:r>
                      <a:r>
                        <a:rPr dirty="0" sz="1600" spc="-6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Putnam,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Sullivan,</a:t>
                      </a:r>
                      <a:r>
                        <a:rPr dirty="0" sz="1600" spc="-9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Ulster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DFECF9"/>
                      </a:solidFill>
                      <a:prstDash val="solid"/>
                    </a:lnL>
                    <a:lnR w="12700">
                      <a:solidFill>
                        <a:srgbClr val="DFECF9"/>
                      </a:solidFill>
                      <a:prstDash val="solid"/>
                    </a:lnR>
                    <a:lnT w="12700">
                      <a:solidFill>
                        <a:srgbClr val="DFECF9"/>
                      </a:solidFill>
                      <a:prstDash val="solid"/>
                    </a:lnT>
                    <a:lnB w="12700">
                      <a:solidFill>
                        <a:srgbClr val="DFECF9"/>
                      </a:solidFill>
                      <a:prstDash val="solid"/>
                    </a:lnB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spc="-25">
                          <a:latin typeface="Elevance Sans"/>
                          <a:cs typeface="Elevance Sans"/>
                        </a:rPr>
                        <a:t>04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19050">
                    <a:lnR w="12700">
                      <a:solidFill>
                        <a:srgbClr val="DFECF9"/>
                      </a:solidFill>
                      <a:prstDash val="solid"/>
                    </a:lnR>
                    <a:lnT w="12700">
                      <a:solidFill>
                        <a:srgbClr val="DFECF9"/>
                      </a:solidFill>
                      <a:prstDash val="solid"/>
                    </a:lnT>
                    <a:lnB w="12700">
                      <a:solidFill>
                        <a:srgbClr val="DF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spc="-10">
                          <a:latin typeface="Elevance Sans"/>
                          <a:cs typeface="Elevance Sans"/>
                        </a:rPr>
                        <a:t>Queens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DFECF9"/>
                      </a:solidFill>
                      <a:prstDash val="solid"/>
                    </a:lnL>
                    <a:lnR w="12700">
                      <a:solidFill>
                        <a:srgbClr val="DFECF9"/>
                      </a:solidFill>
                      <a:prstDash val="solid"/>
                    </a:lnR>
                    <a:lnT w="12700">
                      <a:solidFill>
                        <a:srgbClr val="DFECF9"/>
                      </a:solidFill>
                      <a:prstDash val="solid"/>
                    </a:lnT>
                    <a:lnB w="12700">
                      <a:solidFill>
                        <a:srgbClr val="DFECF9"/>
                      </a:solidFill>
                      <a:prstDash val="solid"/>
                    </a:lnB>
                  </a:tcPr>
                </a:tc>
              </a:tr>
              <a:tr h="614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 spc="-25">
                          <a:latin typeface="Elevance Sans"/>
                          <a:cs typeface="Elevance Sans"/>
                        </a:rPr>
                        <a:t>99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19050">
                    <a:lnR w="12700">
                      <a:solidFill>
                        <a:srgbClr val="DFECF9"/>
                      </a:solidFill>
                      <a:prstDash val="solid"/>
                    </a:lnR>
                    <a:lnT w="12700">
                      <a:solidFill>
                        <a:srgbClr val="DFECF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600">
                          <a:latin typeface="Elevance Sans"/>
                          <a:cs typeface="Elevance Sans"/>
                        </a:rPr>
                        <a:t>All</a:t>
                      </a:r>
                      <a:r>
                        <a:rPr dirty="0" sz="1600" spc="-5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Other</a:t>
                      </a:r>
                      <a:r>
                        <a:rPr dirty="0" sz="16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Counties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DFECF9"/>
                      </a:solidFill>
                      <a:prstDash val="solid"/>
                    </a:lnL>
                    <a:lnR w="12700">
                      <a:solidFill>
                        <a:srgbClr val="DFECF9"/>
                      </a:solidFill>
                      <a:prstDash val="solid"/>
                    </a:lnR>
                    <a:lnT w="12700">
                      <a:solidFill>
                        <a:srgbClr val="DFECF9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2933192"/>
            <a:ext cx="835025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20"/>
              <a:t>Database</a:t>
            </a:r>
            <a:r>
              <a:rPr dirty="0" sz="5400" spc="-200"/>
              <a:t> </a:t>
            </a:r>
            <a:r>
              <a:rPr dirty="0" sz="5400"/>
              <a:t>Policy</a:t>
            </a:r>
            <a:r>
              <a:rPr dirty="0" sz="5400" spc="-215"/>
              <a:t> </a:t>
            </a:r>
            <a:r>
              <a:rPr dirty="0" sz="5400" spc="-10"/>
              <a:t>Indicators</a:t>
            </a:r>
            <a:endParaRPr sz="5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9554" rIns="0" bIns="0" rtlCol="0" vert="horz">
            <a:spAutoFit/>
          </a:bodyPr>
          <a:lstStyle/>
          <a:p>
            <a:pPr marL="42418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MPFSDB</a:t>
            </a:r>
            <a:r>
              <a:rPr dirty="0" sz="4400" spc="-130"/>
              <a:t> </a:t>
            </a:r>
            <a:r>
              <a:rPr dirty="0" sz="4400"/>
              <a:t>Policy</a:t>
            </a:r>
            <a:r>
              <a:rPr dirty="0" sz="4400" spc="-125"/>
              <a:t> </a:t>
            </a:r>
            <a:r>
              <a:rPr dirty="0" sz="4400" spc="-20"/>
              <a:t>Indicators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098" y="1653997"/>
            <a:ext cx="9905141" cy="4268292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15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6096000" cy="6858000"/>
            <a:chOff x="0" y="0"/>
            <a:chExt cx="6096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095999" cy="6857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6096000" cy="6858000"/>
            </a:xfrm>
            <a:custGeom>
              <a:avLst/>
              <a:gdLst/>
              <a:ahLst/>
              <a:cxnLst/>
              <a:rect l="l" t="t" r="r" b="b"/>
              <a:pathLst>
                <a:path w="6096000" h="6858000">
                  <a:moveTo>
                    <a:pt x="6096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6000" y="6858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162F73">
                <a:alpha val="25097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6494" y="6276619"/>
            <a:ext cx="1377325" cy="37519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85133" y="6306527"/>
            <a:ext cx="1230789" cy="315385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11419840" y="6293425"/>
            <a:ext cx="0" cy="313690"/>
          </a:xfrm>
          <a:custGeom>
            <a:avLst/>
            <a:gdLst/>
            <a:ahLst/>
            <a:cxnLst/>
            <a:rect l="l" t="t" r="r" b="b"/>
            <a:pathLst>
              <a:path w="0" h="313690">
                <a:moveTo>
                  <a:pt x="0" y="0"/>
                </a:moveTo>
                <a:lnTo>
                  <a:pt x="0" y="313156"/>
                </a:lnTo>
              </a:path>
            </a:pathLst>
          </a:custGeom>
          <a:ln w="15875">
            <a:solidFill>
              <a:srgbClr val="125FB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22653" y="6192380"/>
            <a:ext cx="2013654" cy="54368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575233" y="658590"/>
            <a:ext cx="37903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>
                <a:solidFill>
                  <a:srgbClr val="162F73"/>
                </a:solidFill>
              </a:rPr>
              <a:t>Policy</a:t>
            </a:r>
            <a:r>
              <a:rPr dirty="0" sz="4000" spc="-165">
                <a:solidFill>
                  <a:srgbClr val="162F73"/>
                </a:solidFill>
              </a:rPr>
              <a:t> </a:t>
            </a:r>
            <a:r>
              <a:rPr dirty="0" sz="4000" spc="-10">
                <a:solidFill>
                  <a:srgbClr val="162F73"/>
                </a:solidFill>
              </a:rPr>
              <a:t>Indicators</a:t>
            </a:r>
            <a:endParaRPr sz="4000"/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15</a:t>
            </a:fld>
          </a:p>
        </p:txBody>
      </p:sp>
      <p:sp>
        <p:nvSpPr>
          <p:cNvPr id="10" name="object 10" descr=""/>
          <p:cNvSpPr txBox="1"/>
          <p:nvPr/>
        </p:nvSpPr>
        <p:spPr>
          <a:xfrm>
            <a:off x="6574790" y="1459596"/>
            <a:ext cx="4515485" cy="432308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000" spc="-25">
                <a:latin typeface="Elevance Sans"/>
                <a:cs typeface="Elevance Sans"/>
              </a:rPr>
              <a:t>Procedure</a:t>
            </a:r>
            <a:r>
              <a:rPr dirty="0" sz="2000" spc="-70">
                <a:latin typeface="Elevance Sans"/>
                <a:cs typeface="Elevance Sans"/>
              </a:rPr>
              <a:t> </a:t>
            </a:r>
            <a:r>
              <a:rPr dirty="0" sz="2000">
                <a:latin typeface="Elevance Sans"/>
                <a:cs typeface="Elevance Sans"/>
              </a:rPr>
              <a:t>status</a:t>
            </a:r>
            <a:r>
              <a:rPr dirty="0" sz="2000" spc="-85">
                <a:latin typeface="Elevance Sans"/>
                <a:cs typeface="Elevance Sans"/>
              </a:rPr>
              <a:t> </a:t>
            </a:r>
            <a:r>
              <a:rPr dirty="0" sz="2000" spc="-10">
                <a:latin typeface="Elevance Sans"/>
                <a:cs typeface="Elevance Sans"/>
              </a:rPr>
              <a:t>indicators</a:t>
            </a:r>
            <a:endParaRPr sz="2000">
              <a:latin typeface="Elevance Sans"/>
              <a:cs typeface="Elevance Sans"/>
            </a:endParaRPr>
          </a:p>
          <a:p>
            <a:pPr marL="240665" indent="-22796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000">
                <a:latin typeface="Elevance Sans"/>
                <a:cs typeface="Elevance Sans"/>
              </a:rPr>
              <a:t>Global</a:t>
            </a:r>
            <a:r>
              <a:rPr dirty="0" sz="2000" spc="-55">
                <a:latin typeface="Elevance Sans"/>
                <a:cs typeface="Elevance Sans"/>
              </a:rPr>
              <a:t> </a:t>
            </a:r>
            <a:r>
              <a:rPr dirty="0" sz="2000" spc="-10">
                <a:latin typeface="Elevance Sans"/>
                <a:cs typeface="Elevance Sans"/>
              </a:rPr>
              <a:t>surgery</a:t>
            </a:r>
            <a:endParaRPr sz="2000">
              <a:latin typeface="Elevance Sans"/>
              <a:cs typeface="Elevance Sans"/>
            </a:endParaRPr>
          </a:p>
          <a:p>
            <a:pPr marL="240665" indent="-22796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000" spc="-10">
                <a:latin typeface="Elevance Sans"/>
                <a:cs typeface="Elevance Sans"/>
              </a:rPr>
              <a:t>Facility</a:t>
            </a:r>
            <a:r>
              <a:rPr dirty="0" sz="2000" spc="-50">
                <a:latin typeface="Elevance Sans"/>
                <a:cs typeface="Elevance Sans"/>
              </a:rPr>
              <a:t> </a:t>
            </a:r>
            <a:r>
              <a:rPr dirty="0" sz="2000" spc="-10">
                <a:latin typeface="Elevance Sans"/>
                <a:cs typeface="Elevance Sans"/>
              </a:rPr>
              <a:t>pricing</a:t>
            </a:r>
            <a:endParaRPr sz="2000">
              <a:latin typeface="Elevance Sans"/>
              <a:cs typeface="Elevance Sans"/>
            </a:endParaRPr>
          </a:p>
          <a:p>
            <a:pPr marL="240665" indent="-22796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000" spc="-10">
                <a:latin typeface="Elevance Sans"/>
                <a:cs typeface="Elevance Sans"/>
              </a:rPr>
              <a:t>Preoperative</a:t>
            </a:r>
            <a:endParaRPr sz="2000">
              <a:latin typeface="Elevance Sans"/>
              <a:cs typeface="Elevance Sans"/>
            </a:endParaRPr>
          </a:p>
          <a:p>
            <a:pPr marL="240665" indent="-22796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000" spc="-10">
                <a:latin typeface="Elevance Sans"/>
                <a:cs typeface="Elevance Sans"/>
              </a:rPr>
              <a:t>Interoperative</a:t>
            </a:r>
            <a:endParaRPr sz="2000">
              <a:latin typeface="Elevance Sans"/>
              <a:cs typeface="Elevance Sans"/>
            </a:endParaRPr>
          </a:p>
          <a:p>
            <a:pPr marL="240665" indent="-22796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000" spc="-10">
                <a:latin typeface="Elevance Sans"/>
                <a:cs typeface="Elevance Sans"/>
              </a:rPr>
              <a:t>Postoperative</a:t>
            </a:r>
            <a:endParaRPr sz="2000">
              <a:latin typeface="Elevance Sans"/>
              <a:cs typeface="Elevance Sans"/>
            </a:endParaRPr>
          </a:p>
          <a:p>
            <a:pPr marL="240665" indent="-22796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000">
                <a:latin typeface="Elevance Sans"/>
                <a:cs typeface="Elevance Sans"/>
              </a:rPr>
              <a:t>Multiple</a:t>
            </a:r>
            <a:r>
              <a:rPr dirty="0" sz="2000" spc="-35">
                <a:latin typeface="Elevance Sans"/>
                <a:cs typeface="Elevance Sans"/>
              </a:rPr>
              <a:t> </a:t>
            </a:r>
            <a:r>
              <a:rPr dirty="0" sz="2000" spc="-10">
                <a:latin typeface="Elevance Sans"/>
                <a:cs typeface="Elevance Sans"/>
              </a:rPr>
              <a:t>surgery</a:t>
            </a:r>
            <a:endParaRPr sz="2000">
              <a:latin typeface="Elevance Sans"/>
              <a:cs typeface="Elevance Sans"/>
            </a:endParaRPr>
          </a:p>
          <a:p>
            <a:pPr marL="240665" indent="-22796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000" spc="-20">
                <a:latin typeface="Elevance Sans"/>
                <a:cs typeface="Elevance Sans"/>
              </a:rPr>
              <a:t>Bilateral</a:t>
            </a:r>
            <a:r>
              <a:rPr dirty="0" sz="2000" spc="-25">
                <a:latin typeface="Elevance Sans"/>
                <a:cs typeface="Elevance Sans"/>
              </a:rPr>
              <a:t> </a:t>
            </a:r>
            <a:r>
              <a:rPr dirty="0" sz="2000" spc="-10">
                <a:latin typeface="Elevance Sans"/>
                <a:cs typeface="Elevance Sans"/>
              </a:rPr>
              <a:t>surgery</a:t>
            </a:r>
            <a:endParaRPr sz="2000">
              <a:latin typeface="Elevance Sans"/>
              <a:cs typeface="Elevance Sans"/>
            </a:endParaRPr>
          </a:p>
          <a:p>
            <a:pPr marL="240665" indent="-22796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000">
                <a:latin typeface="Elevance Sans"/>
                <a:cs typeface="Elevance Sans"/>
              </a:rPr>
              <a:t>Assistant</a:t>
            </a:r>
            <a:r>
              <a:rPr dirty="0" sz="2000" spc="-75">
                <a:latin typeface="Elevance Sans"/>
                <a:cs typeface="Elevance Sans"/>
              </a:rPr>
              <a:t> </a:t>
            </a:r>
            <a:r>
              <a:rPr dirty="0" sz="2000">
                <a:latin typeface="Elevance Sans"/>
                <a:cs typeface="Elevance Sans"/>
              </a:rPr>
              <a:t>at</a:t>
            </a:r>
            <a:r>
              <a:rPr dirty="0" sz="2000" spc="-65">
                <a:latin typeface="Elevance Sans"/>
                <a:cs typeface="Elevance Sans"/>
              </a:rPr>
              <a:t> </a:t>
            </a:r>
            <a:r>
              <a:rPr dirty="0" sz="2000" spc="-10">
                <a:latin typeface="Elevance Sans"/>
                <a:cs typeface="Elevance Sans"/>
              </a:rPr>
              <a:t>surgery</a:t>
            </a:r>
            <a:endParaRPr sz="2000">
              <a:latin typeface="Elevance Sans"/>
              <a:cs typeface="Elevance Sans"/>
            </a:endParaRPr>
          </a:p>
          <a:p>
            <a:pPr marL="240665" indent="-22796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000" spc="-20">
                <a:latin typeface="Elevance Sans"/>
                <a:cs typeface="Elevance Sans"/>
              </a:rPr>
              <a:t>Two</a:t>
            </a:r>
            <a:r>
              <a:rPr dirty="0" sz="2000" spc="-95">
                <a:latin typeface="Elevance Sans"/>
                <a:cs typeface="Elevance Sans"/>
              </a:rPr>
              <a:t> </a:t>
            </a:r>
            <a:r>
              <a:rPr dirty="0" sz="2000" spc="-10">
                <a:latin typeface="Elevance Sans"/>
                <a:cs typeface="Elevance Sans"/>
              </a:rPr>
              <a:t>surgeons</a:t>
            </a:r>
            <a:endParaRPr sz="2000">
              <a:latin typeface="Elevance Sans"/>
              <a:cs typeface="Elevance Sans"/>
            </a:endParaRPr>
          </a:p>
          <a:p>
            <a:pPr marL="240665" indent="-227965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000" spc="-25">
                <a:latin typeface="Elevance Sans"/>
                <a:cs typeface="Elevance Sans"/>
              </a:rPr>
              <a:t>Team</a:t>
            </a:r>
            <a:r>
              <a:rPr dirty="0" sz="2000" spc="-85">
                <a:latin typeface="Elevance Sans"/>
                <a:cs typeface="Elevance Sans"/>
              </a:rPr>
              <a:t> </a:t>
            </a:r>
            <a:r>
              <a:rPr dirty="0" sz="2000" spc="-10">
                <a:latin typeface="Elevance Sans"/>
                <a:cs typeface="Elevance Sans"/>
              </a:rPr>
              <a:t>surgery</a:t>
            </a:r>
            <a:endParaRPr sz="2000">
              <a:latin typeface="Elevance Sans"/>
              <a:cs typeface="Elevance Sans"/>
            </a:endParaRPr>
          </a:p>
          <a:p>
            <a:pPr marL="240665" marR="5080" indent="-228600">
              <a:lnSpc>
                <a:spcPct val="70000"/>
              </a:lnSpc>
              <a:spcBef>
                <a:spcPts val="101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000">
                <a:latin typeface="Elevance Sans"/>
                <a:cs typeface="Elevance Sans"/>
              </a:rPr>
              <a:t>Use</a:t>
            </a:r>
            <a:r>
              <a:rPr dirty="0" sz="2000" spc="-35">
                <a:latin typeface="Elevance Sans"/>
                <a:cs typeface="Elevance Sans"/>
              </a:rPr>
              <a:t> </a:t>
            </a:r>
            <a:r>
              <a:rPr dirty="0" sz="2000" spc="-20">
                <a:latin typeface="Elevance Sans"/>
                <a:cs typeface="Elevance Sans"/>
              </a:rPr>
              <a:t>References:</a:t>
            </a:r>
            <a:r>
              <a:rPr dirty="0" sz="2000" spc="-55">
                <a:latin typeface="Elevance Sans"/>
                <a:cs typeface="Elevance Sans"/>
              </a:rPr>
              <a:t> </a:t>
            </a:r>
            <a:r>
              <a:rPr dirty="0" u="sng" sz="200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6"/>
              </a:rPr>
              <a:t>Fee</a:t>
            </a:r>
            <a:r>
              <a:rPr dirty="0" u="sng" sz="2000" spc="-55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6"/>
              </a:rPr>
              <a:t> </a:t>
            </a:r>
            <a:r>
              <a:rPr dirty="0" u="sng" sz="200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6"/>
              </a:rPr>
              <a:t>Schedule</a:t>
            </a:r>
            <a:r>
              <a:rPr dirty="0" u="sng" sz="2000" spc="-5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6"/>
              </a:rPr>
              <a:t> </a:t>
            </a:r>
            <a:r>
              <a:rPr dirty="0" u="sng" sz="2000" spc="-1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6"/>
              </a:rPr>
              <a:t>Lookup</a:t>
            </a:r>
            <a:r>
              <a:rPr dirty="0" u="none" sz="2000" spc="-10">
                <a:solidFill>
                  <a:srgbClr val="115FAF"/>
                </a:solidFill>
                <a:latin typeface="Elevance Sans"/>
                <a:cs typeface="Elevance Sans"/>
              </a:rPr>
              <a:t> </a:t>
            </a:r>
            <a:r>
              <a:rPr dirty="0" u="sng" sz="2000" spc="-1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6"/>
              </a:rPr>
              <a:t>Details</a:t>
            </a:r>
            <a:endParaRPr sz="2000">
              <a:latin typeface="Elevance Sans"/>
              <a:cs typeface="Elevance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9554" rIns="0" bIns="0" rtlCol="0" vert="horz">
            <a:spAutoFit/>
          </a:bodyPr>
          <a:lstStyle/>
          <a:p>
            <a:pPr marL="424180">
              <a:lnSpc>
                <a:spcPct val="100000"/>
              </a:lnSpc>
              <a:spcBef>
                <a:spcPts val="105"/>
              </a:spcBef>
            </a:pPr>
            <a:r>
              <a:rPr dirty="0" sz="4400" spc="-45"/>
              <a:t>Procedure</a:t>
            </a:r>
            <a:r>
              <a:rPr dirty="0" sz="4400" spc="-175"/>
              <a:t> </a:t>
            </a:r>
            <a:r>
              <a:rPr dirty="0" sz="4400"/>
              <a:t>Status</a:t>
            </a:r>
            <a:r>
              <a:rPr dirty="0" sz="4400" spc="-165"/>
              <a:t> </a:t>
            </a:r>
            <a:r>
              <a:rPr dirty="0" sz="4400" spc="-10"/>
              <a:t>Indicators</a:t>
            </a:r>
            <a:endParaRPr sz="4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15</a:t>
            </a:fld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9690" rIns="0" bIns="0" rtlCol="0" vert="horz">
            <a:spAutoFit/>
          </a:bodyPr>
          <a:lstStyle/>
          <a:p>
            <a:pPr marL="239395" marR="600075" indent="-227329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Field</a:t>
            </a:r>
            <a:r>
              <a:rPr dirty="0" spc="-60"/>
              <a:t> </a:t>
            </a:r>
            <a:r>
              <a:rPr dirty="0" spc="-10"/>
              <a:t>indicates</a:t>
            </a:r>
            <a:r>
              <a:rPr dirty="0" spc="-55"/>
              <a:t> </a:t>
            </a:r>
            <a:r>
              <a:rPr dirty="0"/>
              <a:t>whether</a:t>
            </a:r>
            <a:r>
              <a:rPr dirty="0" spc="-45"/>
              <a:t> </a:t>
            </a:r>
            <a:r>
              <a:rPr dirty="0"/>
              <a:t>the</a:t>
            </a:r>
            <a:r>
              <a:rPr dirty="0" spc="-65"/>
              <a:t> </a:t>
            </a:r>
            <a:r>
              <a:rPr dirty="0"/>
              <a:t>code</a:t>
            </a:r>
            <a:r>
              <a:rPr dirty="0" spc="-60"/>
              <a:t> </a:t>
            </a:r>
            <a:r>
              <a:rPr dirty="0"/>
              <a:t>is</a:t>
            </a:r>
            <a:r>
              <a:rPr dirty="0" spc="-65"/>
              <a:t> </a:t>
            </a:r>
            <a:r>
              <a:rPr dirty="0"/>
              <a:t>in</a:t>
            </a:r>
            <a:r>
              <a:rPr dirty="0" spc="-80"/>
              <a:t> </a:t>
            </a:r>
            <a:r>
              <a:rPr dirty="0"/>
              <a:t>the</a:t>
            </a:r>
            <a:r>
              <a:rPr dirty="0" spc="-65"/>
              <a:t> </a:t>
            </a:r>
            <a:r>
              <a:rPr dirty="0"/>
              <a:t>fee</a:t>
            </a:r>
            <a:r>
              <a:rPr dirty="0" spc="-75"/>
              <a:t> </a:t>
            </a:r>
            <a:r>
              <a:rPr dirty="0"/>
              <a:t>schedule</a:t>
            </a:r>
            <a:r>
              <a:rPr dirty="0" spc="-40"/>
              <a:t> </a:t>
            </a:r>
            <a:r>
              <a:rPr dirty="0" spc="-25"/>
              <a:t>and </a:t>
            </a:r>
            <a:r>
              <a:rPr dirty="0" spc="-25"/>
              <a:t>	</a:t>
            </a:r>
            <a:r>
              <a:rPr dirty="0"/>
              <a:t>whether</a:t>
            </a:r>
            <a:r>
              <a:rPr dirty="0" spc="-45"/>
              <a:t> </a:t>
            </a:r>
            <a:r>
              <a:rPr dirty="0"/>
              <a:t>it</a:t>
            </a:r>
            <a:r>
              <a:rPr dirty="0" spc="-55"/>
              <a:t> </a:t>
            </a:r>
            <a:r>
              <a:rPr dirty="0"/>
              <a:t>is</a:t>
            </a:r>
            <a:r>
              <a:rPr dirty="0" spc="-50"/>
              <a:t> </a:t>
            </a:r>
            <a:r>
              <a:rPr dirty="0" spc="-20"/>
              <a:t>separately</a:t>
            </a:r>
            <a:r>
              <a:rPr dirty="0" spc="-60"/>
              <a:t> </a:t>
            </a:r>
            <a:r>
              <a:rPr dirty="0"/>
              <a:t>payable</a:t>
            </a:r>
            <a:r>
              <a:rPr dirty="0" spc="-45"/>
              <a:t> </a:t>
            </a:r>
            <a:r>
              <a:rPr dirty="0"/>
              <a:t>if</a:t>
            </a:r>
            <a:r>
              <a:rPr dirty="0" spc="-65"/>
              <a:t> </a:t>
            </a:r>
            <a:r>
              <a:rPr dirty="0"/>
              <a:t>the</a:t>
            </a:r>
            <a:r>
              <a:rPr dirty="0" spc="-50"/>
              <a:t> </a:t>
            </a:r>
            <a:r>
              <a:rPr dirty="0"/>
              <a:t>service</a:t>
            </a:r>
            <a:r>
              <a:rPr dirty="0" spc="-25"/>
              <a:t> </a:t>
            </a:r>
            <a:r>
              <a:rPr dirty="0"/>
              <a:t>is</a:t>
            </a:r>
            <a:r>
              <a:rPr dirty="0" spc="-55"/>
              <a:t> </a:t>
            </a:r>
            <a:r>
              <a:rPr dirty="0" spc="-10"/>
              <a:t>covered</a:t>
            </a:r>
          </a:p>
          <a:p>
            <a:pPr marL="239395" marR="5080" indent="-227329">
              <a:lnSpc>
                <a:spcPts val="303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pc="-20"/>
              <a:t>Presence</a:t>
            </a:r>
            <a:r>
              <a:rPr dirty="0" spc="-45"/>
              <a:t> </a:t>
            </a:r>
            <a:r>
              <a:rPr dirty="0"/>
              <a:t>of</a:t>
            </a:r>
            <a:r>
              <a:rPr dirty="0" spc="-85"/>
              <a:t> </a:t>
            </a:r>
            <a:r>
              <a:rPr dirty="0"/>
              <a:t>an</a:t>
            </a:r>
            <a:r>
              <a:rPr dirty="0" spc="-70"/>
              <a:t> </a:t>
            </a:r>
            <a:r>
              <a:rPr dirty="0"/>
              <a:t>active</a:t>
            </a:r>
            <a:r>
              <a:rPr dirty="0" spc="-60"/>
              <a:t> </a:t>
            </a:r>
            <a:r>
              <a:rPr dirty="0"/>
              <a:t>(or</a:t>
            </a:r>
            <a:r>
              <a:rPr dirty="0" spc="-70"/>
              <a:t> </a:t>
            </a:r>
            <a:r>
              <a:rPr dirty="0"/>
              <a:t>valid)</a:t>
            </a:r>
            <a:r>
              <a:rPr dirty="0" spc="-65"/>
              <a:t> </a:t>
            </a:r>
            <a:r>
              <a:rPr dirty="0"/>
              <a:t>status</a:t>
            </a:r>
            <a:r>
              <a:rPr dirty="0" spc="-60"/>
              <a:t> </a:t>
            </a:r>
            <a:r>
              <a:rPr dirty="0"/>
              <a:t>code</a:t>
            </a:r>
            <a:r>
              <a:rPr dirty="0" spc="-60"/>
              <a:t> </a:t>
            </a:r>
            <a:r>
              <a:rPr dirty="0"/>
              <a:t>does</a:t>
            </a:r>
            <a:r>
              <a:rPr dirty="0" spc="-70"/>
              <a:t> </a:t>
            </a:r>
            <a:r>
              <a:rPr dirty="0"/>
              <a:t>not</a:t>
            </a:r>
            <a:r>
              <a:rPr dirty="0" spc="-65"/>
              <a:t> </a:t>
            </a:r>
            <a:r>
              <a:rPr dirty="0"/>
              <a:t>mean</a:t>
            </a:r>
            <a:r>
              <a:rPr dirty="0" spc="-70"/>
              <a:t> </a:t>
            </a:r>
            <a:r>
              <a:rPr dirty="0" spc="-25"/>
              <a:t>the </a:t>
            </a:r>
            <a:r>
              <a:rPr dirty="0" spc="-25"/>
              <a:t>	</a:t>
            </a:r>
            <a:r>
              <a:rPr dirty="0"/>
              <a:t>service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80"/>
              <a:t> </a:t>
            </a:r>
            <a:r>
              <a:rPr dirty="0" spc="-30"/>
              <a:t>covered</a:t>
            </a:r>
            <a:r>
              <a:rPr dirty="0" spc="-65"/>
              <a:t> </a:t>
            </a:r>
            <a:r>
              <a:rPr dirty="0"/>
              <a:t>by</a:t>
            </a:r>
            <a:r>
              <a:rPr dirty="0" spc="-80"/>
              <a:t> </a:t>
            </a:r>
            <a:r>
              <a:rPr dirty="0" spc="-10"/>
              <a:t>Medicare</a:t>
            </a:r>
          </a:p>
          <a:p>
            <a:pPr algn="just" marL="239395" marR="857250" indent="-227329">
              <a:lnSpc>
                <a:spcPts val="303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Service</a:t>
            </a:r>
            <a:r>
              <a:rPr dirty="0" spc="-30"/>
              <a:t> </a:t>
            </a:r>
            <a:r>
              <a:rPr dirty="0"/>
              <a:t>may</a:t>
            </a:r>
            <a:r>
              <a:rPr dirty="0" spc="-80"/>
              <a:t> </a:t>
            </a:r>
            <a:r>
              <a:rPr dirty="0"/>
              <a:t>be</a:t>
            </a:r>
            <a:r>
              <a:rPr dirty="0" spc="-60"/>
              <a:t> </a:t>
            </a:r>
            <a:r>
              <a:rPr dirty="0"/>
              <a:t>valid</a:t>
            </a:r>
            <a:r>
              <a:rPr dirty="0" spc="-65"/>
              <a:t> </a:t>
            </a:r>
            <a:r>
              <a:rPr dirty="0" spc="-20"/>
              <a:t>according</a:t>
            </a:r>
            <a:r>
              <a:rPr dirty="0" spc="-50"/>
              <a:t> </a:t>
            </a:r>
            <a:r>
              <a:rPr dirty="0"/>
              <a:t>to</a:t>
            </a:r>
            <a:r>
              <a:rPr dirty="0" spc="-70"/>
              <a:t> </a:t>
            </a:r>
            <a:r>
              <a:rPr dirty="0"/>
              <a:t>the</a:t>
            </a:r>
            <a:r>
              <a:rPr dirty="0" spc="-60"/>
              <a:t> </a:t>
            </a:r>
            <a:r>
              <a:rPr dirty="0"/>
              <a:t>list</a:t>
            </a:r>
            <a:r>
              <a:rPr dirty="0" spc="-60"/>
              <a:t> </a:t>
            </a:r>
            <a:r>
              <a:rPr dirty="0"/>
              <a:t>but</a:t>
            </a:r>
            <a:r>
              <a:rPr dirty="0" spc="-75"/>
              <a:t> </a:t>
            </a:r>
            <a:r>
              <a:rPr dirty="0"/>
              <a:t>may</a:t>
            </a:r>
            <a:r>
              <a:rPr dirty="0" spc="-70"/>
              <a:t> </a:t>
            </a:r>
            <a:r>
              <a:rPr dirty="0"/>
              <a:t>not</a:t>
            </a:r>
            <a:r>
              <a:rPr dirty="0" spc="-65"/>
              <a:t> </a:t>
            </a:r>
            <a:r>
              <a:rPr dirty="0" spc="-25"/>
              <a:t>be </a:t>
            </a:r>
            <a:r>
              <a:rPr dirty="0" spc="-25"/>
              <a:t>	</a:t>
            </a:r>
            <a:r>
              <a:rPr dirty="0" spc="-10"/>
              <a:t>considered</a:t>
            </a:r>
            <a:r>
              <a:rPr dirty="0" spc="-80"/>
              <a:t> </a:t>
            </a:r>
            <a:r>
              <a:rPr dirty="0" spc="-30"/>
              <a:t>covered</a:t>
            </a:r>
            <a:r>
              <a:rPr dirty="0" spc="-75"/>
              <a:t> </a:t>
            </a:r>
            <a:r>
              <a:rPr dirty="0"/>
              <a:t>due</a:t>
            </a:r>
            <a:r>
              <a:rPr dirty="0" spc="-80"/>
              <a:t> </a:t>
            </a:r>
            <a:r>
              <a:rPr dirty="0"/>
              <a:t>to</a:t>
            </a:r>
            <a:r>
              <a:rPr dirty="0" spc="-85"/>
              <a:t> </a:t>
            </a:r>
            <a:r>
              <a:rPr dirty="0"/>
              <a:t>other</a:t>
            </a:r>
            <a:r>
              <a:rPr dirty="0" spc="-75"/>
              <a:t> </a:t>
            </a:r>
            <a:r>
              <a:rPr dirty="0"/>
              <a:t>criteria</a:t>
            </a:r>
            <a:r>
              <a:rPr dirty="0" spc="-70"/>
              <a:t> </a:t>
            </a:r>
            <a:r>
              <a:rPr dirty="0"/>
              <a:t>such</a:t>
            </a:r>
            <a:r>
              <a:rPr dirty="0" spc="-85"/>
              <a:t> </a:t>
            </a:r>
            <a:r>
              <a:rPr dirty="0"/>
              <a:t>as</a:t>
            </a:r>
            <a:r>
              <a:rPr dirty="0" spc="-95"/>
              <a:t> </a:t>
            </a:r>
            <a:r>
              <a:rPr dirty="0" spc="-10"/>
              <a:t>medical </a:t>
            </a:r>
            <a:r>
              <a:rPr dirty="0" spc="-10"/>
              <a:t>	</a:t>
            </a:r>
            <a:r>
              <a:rPr dirty="0"/>
              <a:t>necessity</a:t>
            </a:r>
            <a:r>
              <a:rPr dirty="0" spc="-80"/>
              <a:t> </a:t>
            </a:r>
            <a:r>
              <a:rPr dirty="0"/>
              <a:t>or</a:t>
            </a:r>
            <a:r>
              <a:rPr dirty="0" spc="-100"/>
              <a:t> </a:t>
            </a:r>
            <a:r>
              <a:rPr dirty="0"/>
              <a:t>global</a:t>
            </a:r>
            <a:r>
              <a:rPr dirty="0" spc="-90"/>
              <a:t> </a:t>
            </a:r>
            <a:r>
              <a:rPr dirty="0" spc="-10"/>
              <a:t>surgery</a:t>
            </a:r>
            <a:r>
              <a:rPr dirty="0" spc="-80"/>
              <a:t> </a:t>
            </a:r>
            <a:r>
              <a:rPr dirty="0" spc="-10"/>
              <a:t>rules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854" y="6276619"/>
            <a:ext cx="1377324" cy="37519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5133" y="6306527"/>
            <a:ext cx="1230789" cy="315385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1419840" y="6293425"/>
            <a:ext cx="0" cy="313690"/>
          </a:xfrm>
          <a:custGeom>
            <a:avLst/>
            <a:gdLst/>
            <a:ahLst/>
            <a:cxnLst/>
            <a:rect l="l" t="t" r="r" b="b"/>
            <a:pathLst>
              <a:path w="0" h="313690">
                <a:moveTo>
                  <a:pt x="0" y="0"/>
                </a:moveTo>
                <a:lnTo>
                  <a:pt x="0" y="313156"/>
                </a:lnTo>
              </a:path>
            </a:pathLst>
          </a:custGeom>
          <a:ln w="15875">
            <a:solidFill>
              <a:srgbClr val="125F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1923" rIns="0" bIns="0" rtlCol="0" vert="horz">
            <a:spAutoFit/>
          </a:bodyPr>
          <a:lstStyle/>
          <a:p>
            <a:pPr marL="3911600" marR="5080">
              <a:lnSpc>
                <a:spcPts val="4320"/>
              </a:lnSpc>
              <a:spcBef>
                <a:spcPts val="640"/>
              </a:spcBef>
            </a:pPr>
            <a:r>
              <a:rPr dirty="0" sz="4000" spc="-40">
                <a:solidFill>
                  <a:srgbClr val="162F73"/>
                </a:solidFill>
              </a:rPr>
              <a:t>Procedure</a:t>
            </a:r>
            <a:r>
              <a:rPr dirty="0" sz="4000" spc="-155">
                <a:solidFill>
                  <a:srgbClr val="162F73"/>
                </a:solidFill>
              </a:rPr>
              <a:t> </a:t>
            </a:r>
            <a:r>
              <a:rPr dirty="0" sz="4000">
                <a:solidFill>
                  <a:srgbClr val="162F73"/>
                </a:solidFill>
              </a:rPr>
              <a:t>Status</a:t>
            </a:r>
            <a:r>
              <a:rPr dirty="0" sz="4000" spc="-145">
                <a:solidFill>
                  <a:srgbClr val="162F73"/>
                </a:solidFill>
              </a:rPr>
              <a:t> </a:t>
            </a:r>
            <a:r>
              <a:rPr dirty="0" sz="4000" spc="-10">
                <a:solidFill>
                  <a:srgbClr val="162F73"/>
                </a:solidFill>
              </a:rPr>
              <a:t>Policy Indicators</a:t>
            </a:r>
            <a:endParaRPr sz="40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868737" cy="6855582"/>
          </a:xfrm>
          <a:prstGeom prst="rect">
            <a:avLst/>
          </a:prstGeom>
        </p:spPr>
      </p:pic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4473580" y="1915073"/>
          <a:ext cx="7487920" cy="3964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5585"/>
                <a:gridCol w="5892799"/>
              </a:tblGrid>
              <a:tr h="662305">
                <a:tc>
                  <a:txBody>
                    <a:bodyPr/>
                    <a:lstStyle/>
                    <a:p>
                      <a:pPr marL="286385" marR="278130" indent="160020">
                        <a:lnSpc>
                          <a:spcPct val="107200"/>
                        </a:lnSpc>
                        <a:spcBef>
                          <a:spcPts val="135"/>
                        </a:spcBef>
                      </a:pPr>
                      <a:r>
                        <a:rPr dirty="0" sz="1800" spc="-10" b="0">
                          <a:solidFill>
                            <a:srgbClr val="F1F1F1"/>
                          </a:solidFill>
                          <a:latin typeface="Elevance Sans Medium"/>
                          <a:cs typeface="Elevance Sans Medium"/>
                        </a:rPr>
                        <a:t>Policy </a:t>
                      </a:r>
                      <a:r>
                        <a:rPr dirty="0" sz="1800" spc="-20" b="0">
                          <a:solidFill>
                            <a:srgbClr val="F1F1F1"/>
                          </a:solidFill>
                          <a:latin typeface="Elevance Sans Medium"/>
                          <a:cs typeface="Elevance Sans Medium"/>
                        </a:rPr>
                        <a:t>Indicator</a:t>
                      </a:r>
                      <a:endParaRPr sz="1800">
                        <a:latin typeface="Elevance Sans Medium"/>
                        <a:cs typeface="Elevance Sans Medium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115FAF"/>
                    </a:solidFill>
                  </a:tcPr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dirty="0" sz="1800" spc="-10" b="0">
                          <a:solidFill>
                            <a:srgbClr val="F1F1F1"/>
                          </a:solidFill>
                          <a:latin typeface="Elevance Sans Medium"/>
                          <a:cs typeface="Elevance Sans Medium"/>
                        </a:rPr>
                        <a:t>Description</a:t>
                      </a:r>
                      <a:endParaRPr sz="1800">
                        <a:latin typeface="Elevance Sans Medium"/>
                        <a:cs typeface="Elevance Sans Medium"/>
                      </a:endParaRPr>
                    </a:p>
                  </a:txBody>
                  <a:tcPr marL="0" marR="0" marB="0" marT="1841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115FAF"/>
                    </a:solidFill>
                  </a:tcPr>
                </a:tc>
              </a:tr>
              <a:tr h="490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600" spc="-50">
                          <a:latin typeface="Elevance Sans"/>
                          <a:cs typeface="Elevance Sans"/>
                        </a:rPr>
                        <a:t>A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114300">
                    <a:lnR w="12700">
                      <a:solidFill>
                        <a:srgbClr val="E0ECF9"/>
                      </a:solidFill>
                      <a:prstDash val="solid"/>
                    </a:lnR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600">
                          <a:latin typeface="Elevance Sans"/>
                          <a:cs typeface="Elevance Sans"/>
                        </a:rPr>
                        <a:t>Active</a:t>
                      </a:r>
                      <a:r>
                        <a:rPr dirty="0" sz="1600" spc="-7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code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E0ECF9"/>
                      </a:solidFill>
                      <a:prstDash val="solid"/>
                    </a:lnL>
                    <a:lnR w="12700">
                      <a:solidFill>
                        <a:srgbClr val="E0ECF9"/>
                      </a:solidFill>
                      <a:prstDash val="solid"/>
                    </a:lnR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</a:tr>
              <a:tr h="457834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600" spc="-50">
                          <a:latin typeface="Elevance Sans"/>
                          <a:cs typeface="Elevance Sans"/>
                        </a:rPr>
                        <a:t>B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98425"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dirty="0" sz="1600">
                          <a:latin typeface="Elevance Sans"/>
                          <a:cs typeface="Elevance Sans"/>
                        </a:rPr>
                        <a:t>Bundled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code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98425">
                    <a:lnL w="12700">
                      <a:solidFill>
                        <a:srgbClr val="E0ECF9"/>
                      </a:solidFill>
                      <a:prstDash val="solid"/>
                    </a:lnL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</a:tr>
              <a:tr h="544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600" spc="-50">
                          <a:latin typeface="Elevance Sans"/>
                          <a:cs typeface="Elevance Sans"/>
                        </a:rPr>
                        <a:t>C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140970"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dirty="0" sz="1600" spc="-10">
                          <a:latin typeface="Elevance Sans"/>
                          <a:cs typeface="Elevance Sans"/>
                        </a:rPr>
                        <a:t>Carriers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price</a:t>
                      </a:r>
                      <a:r>
                        <a:rPr dirty="0" sz="1600" spc="-5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the</a:t>
                      </a:r>
                      <a:r>
                        <a:rPr dirty="0" sz="16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code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140970">
                    <a:lnL w="12700">
                      <a:solidFill>
                        <a:srgbClr val="E0ECF9"/>
                      </a:solidFill>
                      <a:prstDash val="solid"/>
                    </a:lnL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</a:tr>
              <a:tr h="4629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1600" spc="-50">
                          <a:latin typeface="Elevance Sans"/>
                          <a:cs typeface="Elevance Sans"/>
                        </a:rPr>
                        <a:t>E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100965"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dirty="0" sz="1600">
                          <a:latin typeface="Elevance Sans"/>
                          <a:cs typeface="Elevance Sans"/>
                        </a:rPr>
                        <a:t>Excluded</a:t>
                      </a:r>
                      <a:r>
                        <a:rPr dirty="0" sz="1600" spc="-6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from</a:t>
                      </a:r>
                      <a:r>
                        <a:rPr dirty="0" sz="1600" spc="-7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Physician</a:t>
                      </a:r>
                      <a:r>
                        <a:rPr dirty="0" sz="1600" spc="-4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Fee</a:t>
                      </a:r>
                      <a:r>
                        <a:rPr dirty="0" sz="1600" spc="-6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Schedule</a:t>
                      </a:r>
                      <a:r>
                        <a:rPr dirty="0" sz="1600" spc="-7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by</a:t>
                      </a:r>
                      <a:r>
                        <a:rPr dirty="0" sz="1600" spc="-6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regulation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100965">
                    <a:lnL w="12700">
                      <a:solidFill>
                        <a:srgbClr val="E0ECF9"/>
                      </a:solidFill>
                      <a:prstDash val="solid"/>
                    </a:lnL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</a:tr>
              <a:tr h="4711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600" spc="-50">
                          <a:latin typeface="Elevance Sans"/>
                          <a:cs typeface="Elevance Sans"/>
                        </a:rPr>
                        <a:t>I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104775"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600">
                          <a:latin typeface="Elevance Sans"/>
                          <a:cs typeface="Elevance Sans"/>
                        </a:rPr>
                        <a:t>Not</a:t>
                      </a:r>
                      <a:r>
                        <a:rPr dirty="0" sz="1600" spc="-6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valid</a:t>
                      </a:r>
                      <a:r>
                        <a:rPr dirty="0" sz="1600" spc="-5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for</a:t>
                      </a:r>
                      <a:r>
                        <a:rPr dirty="0" sz="1600" spc="-6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Medicare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purposes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104775">
                    <a:lnL w="12700">
                      <a:solidFill>
                        <a:srgbClr val="E0ECF9"/>
                      </a:solidFill>
                      <a:prstDash val="solid"/>
                    </a:lnL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dirty="0" sz="1600" spc="-50">
                          <a:latin typeface="Elevance Sans"/>
                          <a:cs typeface="Elevance Sans"/>
                        </a:rPr>
                        <a:t>N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137795"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marR="844550">
                        <a:lnSpc>
                          <a:spcPts val="2060"/>
                        </a:lnSpc>
                        <a:spcBef>
                          <a:spcPts val="5"/>
                        </a:spcBef>
                      </a:pPr>
                      <a:r>
                        <a:rPr dirty="0" sz="1600" spc="-20">
                          <a:latin typeface="Elevance Sans"/>
                          <a:cs typeface="Elevance Sans"/>
                        </a:rPr>
                        <a:t>Noncovered</a:t>
                      </a:r>
                      <a:r>
                        <a:rPr dirty="0" sz="1600" spc="-4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Services:</a:t>
                      </a:r>
                      <a:r>
                        <a:rPr dirty="0" sz="16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These</a:t>
                      </a:r>
                      <a:r>
                        <a:rPr dirty="0" sz="16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services</a:t>
                      </a:r>
                      <a:r>
                        <a:rPr dirty="0" sz="16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are</a:t>
                      </a:r>
                      <a:r>
                        <a:rPr dirty="0" sz="16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not</a:t>
                      </a:r>
                      <a:r>
                        <a:rPr dirty="0" sz="1600" spc="-2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covered</a:t>
                      </a:r>
                      <a:r>
                        <a:rPr dirty="0" sz="1600" spc="-4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25">
                          <a:latin typeface="Elevance Sans"/>
                          <a:cs typeface="Elevance Sans"/>
                        </a:rPr>
                        <a:t>by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Medicare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0ECF9"/>
                      </a:solidFill>
                      <a:prstDash val="solid"/>
                    </a:lnL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 spc="-50">
                          <a:latin typeface="Elevance Sans"/>
                          <a:cs typeface="Elevance Sans"/>
                        </a:rPr>
                        <a:t>R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39370"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 spc="-10">
                          <a:latin typeface="Elevance Sans"/>
                          <a:cs typeface="Elevance Sans"/>
                        </a:rPr>
                        <a:t>Restricted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Coverage:</a:t>
                      </a:r>
                      <a:r>
                        <a:rPr dirty="0" sz="1600" spc="-6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Special</a:t>
                      </a:r>
                      <a:r>
                        <a:rPr dirty="0" sz="1600" spc="-7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coverage</a:t>
                      </a:r>
                      <a:r>
                        <a:rPr dirty="0" sz="1600" spc="-6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instructions</a:t>
                      </a:r>
                      <a:r>
                        <a:rPr dirty="0" sz="1600" spc="-4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apply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E0ECF9"/>
                      </a:solidFill>
                      <a:prstDash val="solid"/>
                    </a:lnL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15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49846"/>
            <a:ext cx="396049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PC/TC</a:t>
            </a:r>
            <a:r>
              <a:rPr dirty="0" sz="4400" spc="-225"/>
              <a:t> </a:t>
            </a:r>
            <a:r>
              <a:rPr dirty="0" sz="4400" spc="-10"/>
              <a:t>Indicator</a:t>
            </a:r>
            <a:endParaRPr sz="4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15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916860" y="1573663"/>
            <a:ext cx="10346690" cy="301117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39395" marR="1332230" indent="-227329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">
                <a:latin typeface="Elevance Sans"/>
                <a:cs typeface="Elevance Sans"/>
              </a:rPr>
              <a:t>Indicator</a:t>
            </a:r>
            <a:r>
              <a:rPr dirty="0" sz="2800" spc="-10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describes</a:t>
            </a:r>
            <a:r>
              <a:rPr dirty="0" sz="2800" spc="-11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physician</a:t>
            </a:r>
            <a:r>
              <a:rPr dirty="0" sz="2800" spc="-12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services</a:t>
            </a:r>
            <a:r>
              <a:rPr dirty="0" sz="2800" spc="-9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that</a:t>
            </a:r>
            <a:r>
              <a:rPr dirty="0" sz="2800" spc="-12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have</a:t>
            </a:r>
            <a:r>
              <a:rPr dirty="0" sz="2800" spc="-110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global </a:t>
            </a:r>
            <a:r>
              <a:rPr dirty="0" sz="2800" spc="-10">
                <a:latin typeface="Elevance Sans"/>
                <a:cs typeface="Elevance Sans"/>
              </a:rPr>
              <a:t>	</a:t>
            </a:r>
            <a:r>
              <a:rPr dirty="0" sz="2800">
                <a:latin typeface="Elevance Sans"/>
                <a:cs typeface="Elevance Sans"/>
              </a:rPr>
              <a:t>concept,</a:t>
            </a:r>
            <a:r>
              <a:rPr dirty="0" sz="2800" spc="-95">
                <a:latin typeface="Elevance Sans"/>
                <a:cs typeface="Elevance Sans"/>
              </a:rPr>
              <a:t> </a:t>
            </a:r>
            <a:r>
              <a:rPr dirty="0" sz="2800" spc="-20">
                <a:latin typeface="Elevance Sans"/>
                <a:cs typeface="Elevance Sans"/>
              </a:rPr>
              <a:t>professional</a:t>
            </a:r>
            <a:r>
              <a:rPr dirty="0" sz="2800" spc="-10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or</a:t>
            </a:r>
            <a:r>
              <a:rPr dirty="0" sz="2800" spc="-110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technical</a:t>
            </a:r>
            <a:r>
              <a:rPr dirty="0" sz="2800" spc="-85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components</a:t>
            </a:r>
            <a:endParaRPr sz="2800">
              <a:latin typeface="Elevance Sans"/>
              <a:cs typeface="Elevance Sans"/>
            </a:endParaRPr>
          </a:p>
          <a:p>
            <a:pPr marL="239395" marR="5080" indent="-227329">
              <a:lnSpc>
                <a:spcPts val="303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latin typeface="Elevance Sans"/>
                <a:cs typeface="Elevance Sans"/>
              </a:rPr>
              <a:t>These</a:t>
            </a:r>
            <a:r>
              <a:rPr dirty="0" sz="2800" spc="-8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include</a:t>
            </a:r>
            <a:r>
              <a:rPr dirty="0" sz="2800" spc="-7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diagnostic</a:t>
            </a:r>
            <a:r>
              <a:rPr dirty="0" sz="2800" spc="-7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and</a:t>
            </a:r>
            <a:r>
              <a:rPr dirty="0" sz="2800" spc="-105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therapeutic</a:t>
            </a:r>
            <a:r>
              <a:rPr dirty="0" sz="2800" spc="-80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radiology</a:t>
            </a:r>
            <a:r>
              <a:rPr dirty="0" sz="2800" spc="-75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services, 	certain</a:t>
            </a:r>
            <a:r>
              <a:rPr dirty="0" sz="2800" spc="-9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diagnostic</a:t>
            </a:r>
            <a:r>
              <a:rPr dirty="0" sz="2800" spc="-9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tests</a:t>
            </a:r>
            <a:r>
              <a:rPr dirty="0" sz="2800" spc="-11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that</a:t>
            </a:r>
            <a:r>
              <a:rPr dirty="0" sz="2800" spc="-105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involve</a:t>
            </a:r>
            <a:r>
              <a:rPr dirty="0" sz="2800" spc="-8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a</a:t>
            </a:r>
            <a:r>
              <a:rPr dirty="0" sz="2800" spc="-120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physician’s</a:t>
            </a:r>
            <a:r>
              <a:rPr dirty="0" sz="2800" spc="-105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interpretation </a:t>
            </a:r>
            <a:r>
              <a:rPr dirty="0" sz="2800" spc="-10">
                <a:latin typeface="Elevance Sans"/>
                <a:cs typeface="Elevance Sans"/>
              </a:rPr>
              <a:t>	</a:t>
            </a:r>
            <a:r>
              <a:rPr dirty="0" sz="2800">
                <a:latin typeface="Elevance Sans"/>
                <a:cs typeface="Elevance Sans"/>
              </a:rPr>
              <a:t>and</a:t>
            </a:r>
            <a:r>
              <a:rPr dirty="0" sz="2800" spc="-8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physician</a:t>
            </a:r>
            <a:r>
              <a:rPr dirty="0" sz="2800" spc="-6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pathology</a:t>
            </a:r>
            <a:r>
              <a:rPr dirty="0" sz="2800" spc="-50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services</a:t>
            </a:r>
            <a:endParaRPr sz="2800">
              <a:latin typeface="Elevance Sans"/>
              <a:cs typeface="Elevance Sans"/>
            </a:endParaRPr>
          </a:p>
          <a:p>
            <a:pPr marL="239395" marR="1573530" indent="-227329">
              <a:lnSpc>
                <a:spcPts val="303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">
                <a:latin typeface="Elevance Sans"/>
                <a:cs typeface="Elevance Sans"/>
              </a:rPr>
              <a:t>Indicators</a:t>
            </a:r>
            <a:r>
              <a:rPr dirty="0" sz="2800" spc="-8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identify</a:t>
            </a:r>
            <a:r>
              <a:rPr dirty="0" sz="2800" spc="-11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TC</a:t>
            </a:r>
            <a:r>
              <a:rPr dirty="0" sz="2800" spc="-10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for</a:t>
            </a:r>
            <a:r>
              <a:rPr dirty="0" sz="2800" spc="-120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technical</a:t>
            </a:r>
            <a:r>
              <a:rPr dirty="0" sz="2800" spc="-8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component</a:t>
            </a:r>
            <a:r>
              <a:rPr dirty="0" sz="2800" spc="-8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and</a:t>
            </a:r>
            <a:r>
              <a:rPr dirty="0" sz="2800" spc="-114">
                <a:latin typeface="Elevance Sans"/>
                <a:cs typeface="Elevance Sans"/>
              </a:rPr>
              <a:t> </a:t>
            </a:r>
            <a:r>
              <a:rPr dirty="0" sz="2800" spc="-25">
                <a:latin typeface="Elevance Sans"/>
                <a:cs typeface="Elevance Sans"/>
              </a:rPr>
              <a:t>26 </a:t>
            </a:r>
            <a:r>
              <a:rPr dirty="0" sz="2800" spc="-25">
                <a:latin typeface="Elevance Sans"/>
                <a:cs typeface="Elevance Sans"/>
              </a:rPr>
              <a:t>	</a:t>
            </a:r>
            <a:r>
              <a:rPr dirty="0" sz="2800" spc="-20">
                <a:latin typeface="Elevance Sans"/>
                <a:cs typeface="Elevance Sans"/>
              </a:rPr>
              <a:t>professional</a:t>
            </a:r>
            <a:r>
              <a:rPr dirty="0" sz="2800" spc="-12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component</a:t>
            </a:r>
            <a:r>
              <a:rPr dirty="0" sz="2800" spc="-110">
                <a:latin typeface="Elevance Sans"/>
                <a:cs typeface="Elevance Sans"/>
              </a:rPr>
              <a:t> </a:t>
            </a:r>
            <a:r>
              <a:rPr dirty="0" sz="2800" spc="-20">
                <a:latin typeface="Elevance Sans"/>
                <a:cs typeface="Elevance Sans"/>
              </a:rPr>
              <a:t>(PC)</a:t>
            </a:r>
            <a:endParaRPr sz="2800">
              <a:latin typeface="Elevance Sans"/>
              <a:cs typeface="Elevance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7676" rIns="0" bIns="0" rtlCol="0" vert="horz">
            <a:spAutoFit/>
          </a:bodyPr>
          <a:lstStyle/>
          <a:p>
            <a:pPr marL="424180">
              <a:lnSpc>
                <a:spcPct val="100000"/>
              </a:lnSpc>
              <a:spcBef>
                <a:spcPts val="100"/>
              </a:spcBef>
            </a:pPr>
            <a:r>
              <a:rPr dirty="0" sz="5400" spc="-75"/>
              <a:t>Today’s</a:t>
            </a:r>
            <a:r>
              <a:rPr dirty="0" sz="5400" spc="-200"/>
              <a:t> </a:t>
            </a:r>
            <a:r>
              <a:rPr dirty="0" sz="5400" spc="-40"/>
              <a:t>Presenters</a:t>
            </a:r>
            <a:endParaRPr sz="5400"/>
          </a:p>
        </p:txBody>
      </p:sp>
      <p:sp>
        <p:nvSpPr>
          <p:cNvPr id="3" name="object 3" descr=""/>
          <p:cNvSpPr txBox="1"/>
          <p:nvPr/>
        </p:nvSpPr>
        <p:spPr>
          <a:xfrm>
            <a:off x="1938507" y="2339146"/>
            <a:ext cx="929005" cy="600710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2700" marR="5080">
              <a:lnSpc>
                <a:spcPts val="2120"/>
              </a:lnSpc>
              <a:spcBef>
                <a:spcPts val="405"/>
              </a:spcBef>
            </a:pPr>
            <a:r>
              <a:rPr dirty="0" sz="2000" spc="-10" b="0">
                <a:solidFill>
                  <a:srgbClr val="FFFFFF"/>
                </a:solidFill>
                <a:latin typeface="Elevance Sans Medium"/>
                <a:cs typeface="Elevance Sans Medium"/>
              </a:rPr>
              <a:t>Carleen Parker</a:t>
            </a:r>
            <a:endParaRPr sz="2000">
              <a:latin typeface="Elevance Sans Medium"/>
              <a:cs typeface="Elevance Sans Medium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938507" y="3210946"/>
            <a:ext cx="1597660" cy="37338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dirty="0" sz="1200" spc="-10" b="0">
                <a:solidFill>
                  <a:srgbClr val="FFFFFF"/>
                </a:solidFill>
                <a:latin typeface="Elevance Sans Medium"/>
                <a:cs typeface="Elevance Sans Medium"/>
              </a:rPr>
              <a:t>Provider Outreach</a:t>
            </a:r>
            <a:r>
              <a:rPr dirty="0" sz="1200" spc="-5" b="0">
                <a:solidFill>
                  <a:srgbClr val="FFFFFF"/>
                </a:solidFill>
                <a:latin typeface="Elevance Sans Medium"/>
                <a:cs typeface="Elevance Sans Medium"/>
              </a:rPr>
              <a:t> </a:t>
            </a:r>
            <a:r>
              <a:rPr dirty="0" sz="1200" spc="-25" b="0">
                <a:solidFill>
                  <a:srgbClr val="FFFFFF"/>
                </a:solidFill>
                <a:latin typeface="Elevance Sans Medium"/>
                <a:cs typeface="Elevance Sans Medium"/>
              </a:rPr>
              <a:t>and </a:t>
            </a:r>
            <a:r>
              <a:rPr dirty="0" sz="1200" b="0">
                <a:solidFill>
                  <a:srgbClr val="FFFFFF"/>
                </a:solidFill>
                <a:latin typeface="Elevance Sans Medium"/>
                <a:cs typeface="Elevance Sans Medium"/>
              </a:rPr>
              <a:t>Education</a:t>
            </a:r>
            <a:r>
              <a:rPr dirty="0" sz="1200" spc="-55" b="0">
                <a:solidFill>
                  <a:srgbClr val="FFFFFF"/>
                </a:solidFill>
                <a:latin typeface="Elevance Sans Medium"/>
                <a:cs typeface="Elevance Sans Medium"/>
              </a:rPr>
              <a:t> </a:t>
            </a:r>
            <a:r>
              <a:rPr dirty="0" sz="1200" spc="-10" b="0">
                <a:solidFill>
                  <a:srgbClr val="FFFFFF"/>
                </a:solidFill>
                <a:latin typeface="Elevance Sans Medium"/>
                <a:cs typeface="Elevance Sans Medium"/>
              </a:rPr>
              <a:t>Consultant</a:t>
            </a:r>
            <a:endParaRPr sz="1200">
              <a:latin typeface="Elevance Sans Medium"/>
              <a:cs typeface="Elevance Sans Medium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864505" y="2433938"/>
            <a:ext cx="8487410" cy="1393825"/>
            <a:chOff x="1864505" y="2433938"/>
            <a:chExt cx="8487410" cy="13938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25480" y="2453004"/>
              <a:ext cx="1348651" cy="135558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115939" y="2443463"/>
              <a:ext cx="1367790" cy="1374775"/>
            </a:xfrm>
            <a:custGeom>
              <a:avLst/>
              <a:gdLst/>
              <a:ahLst/>
              <a:cxnLst/>
              <a:rect l="l" t="t" r="r" b="b"/>
              <a:pathLst>
                <a:path w="1367789" h="1374775">
                  <a:moveTo>
                    <a:pt x="683869" y="0"/>
                  </a:moveTo>
                  <a:lnTo>
                    <a:pt x="753783" y="3543"/>
                  </a:lnTo>
                  <a:lnTo>
                    <a:pt x="821690" y="13970"/>
                  </a:lnTo>
                  <a:lnTo>
                    <a:pt x="887234" y="30911"/>
                  </a:lnTo>
                  <a:lnTo>
                    <a:pt x="950074" y="54025"/>
                  </a:lnTo>
                  <a:lnTo>
                    <a:pt x="1009865" y="82969"/>
                  </a:lnTo>
                  <a:lnTo>
                    <a:pt x="1066253" y="117398"/>
                  </a:lnTo>
                  <a:lnTo>
                    <a:pt x="1118895" y="156972"/>
                  </a:lnTo>
                  <a:lnTo>
                    <a:pt x="1167447" y="201333"/>
                  </a:lnTo>
                  <a:lnTo>
                    <a:pt x="1211580" y="250139"/>
                  </a:lnTo>
                  <a:lnTo>
                    <a:pt x="1250950" y="303047"/>
                  </a:lnTo>
                  <a:lnTo>
                    <a:pt x="1285201" y="359727"/>
                  </a:lnTo>
                  <a:lnTo>
                    <a:pt x="1313992" y="419811"/>
                  </a:lnTo>
                  <a:lnTo>
                    <a:pt x="1336992" y="482955"/>
                  </a:lnTo>
                  <a:lnTo>
                    <a:pt x="1353845" y="548830"/>
                  </a:lnTo>
                  <a:lnTo>
                    <a:pt x="1364208" y="617080"/>
                  </a:lnTo>
                  <a:lnTo>
                    <a:pt x="1367739" y="687336"/>
                  </a:lnTo>
                  <a:lnTo>
                    <a:pt x="1364208" y="757593"/>
                  </a:lnTo>
                  <a:lnTo>
                    <a:pt x="1353845" y="825830"/>
                  </a:lnTo>
                  <a:lnTo>
                    <a:pt x="1336992" y="891705"/>
                  </a:lnTo>
                  <a:lnTo>
                    <a:pt x="1313992" y="954862"/>
                  </a:lnTo>
                  <a:lnTo>
                    <a:pt x="1285201" y="1014945"/>
                  </a:lnTo>
                  <a:lnTo>
                    <a:pt x="1250950" y="1071613"/>
                  </a:lnTo>
                  <a:lnTo>
                    <a:pt x="1211580" y="1124521"/>
                  </a:lnTo>
                  <a:lnTo>
                    <a:pt x="1167447" y="1173327"/>
                  </a:lnTo>
                  <a:lnTo>
                    <a:pt x="1118895" y="1217688"/>
                  </a:lnTo>
                  <a:lnTo>
                    <a:pt x="1066253" y="1257261"/>
                  </a:lnTo>
                  <a:lnTo>
                    <a:pt x="1009865" y="1291691"/>
                  </a:lnTo>
                  <a:lnTo>
                    <a:pt x="950074" y="1320647"/>
                  </a:lnTo>
                  <a:lnTo>
                    <a:pt x="887234" y="1343761"/>
                  </a:lnTo>
                  <a:lnTo>
                    <a:pt x="821690" y="1360703"/>
                  </a:lnTo>
                  <a:lnTo>
                    <a:pt x="753783" y="1371117"/>
                  </a:lnTo>
                  <a:lnTo>
                    <a:pt x="683869" y="1374660"/>
                  </a:lnTo>
                  <a:lnTo>
                    <a:pt x="613956" y="1371117"/>
                  </a:lnTo>
                  <a:lnTo>
                    <a:pt x="546049" y="1360703"/>
                  </a:lnTo>
                  <a:lnTo>
                    <a:pt x="480504" y="1343761"/>
                  </a:lnTo>
                  <a:lnTo>
                    <a:pt x="417664" y="1320647"/>
                  </a:lnTo>
                  <a:lnTo>
                    <a:pt x="357873" y="1291691"/>
                  </a:lnTo>
                  <a:lnTo>
                    <a:pt x="301485" y="1257261"/>
                  </a:lnTo>
                  <a:lnTo>
                    <a:pt x="248843" y="1217688"/>
                  </a:lnTo>
                  <a:lnTo>
                    <a:pt x="200291" y="1173327"/>
                  </a:lnTo>
                  <a:lnTo>
                    <a:pt x="156159" y="1124521"/>
                  </a:lnTo>
                  <a:lnTo>
                    <a:pt x="116789" y="1071613"/>
                  </a:lnTo>
                  <a:lnTo>
                    <a:pt x="82537" y="1014945"/>
                  </a:lnTo>
                  <a:lnTo>
                    <a:pt x="53746" y="954862"/>
                  </a:lnTo>
                  <a:lnTo>
                    <a:pt x="30746" y="891705"/>
                  </a:lnTo>
                  <a:lnTo>
                    <a:pt x="13893" y="825830"/>
                  </a:lnTo>
                  <a:lnTo>
                    <a:pt x="3530" y="757593"/>
                  </a:lnTo>
                  <a:lnTo>
                    <a:pt x="0" y="687336"/>
                  </a:lnTo>
                  <a:lnTo>
                    <a:pt x="3530" y="617080"/>
                  </a:lnTo>
                  <a:lnTo>
                    <a:pt x="13893" y="548830"/>
                  </a:lnTo>
                  <a:lnTo>
                    <a:pt x="30746" y="482955"/>
                  </a:lnTo>
                  <a:lnTo>
                    <a:pt x="53746" y="419811"/>
                  </a:lnTo>
                  <a:lnTo>
                    <a:pt x="82537" y="359727"/>
                  </a:lnTo>
                  <a:lnTo>
                    <a:pt x="116789" y="303047"/>
                  </a:lnTo>
                  <a:lnTo>
                    <a:pt x="156159" y="250139"/>
                  </a:lnTo>
                  <a:lnTo>
                    <a:pt x="200291" y="201333"/>
                  </a:lnTo>
                  <a:lnTo>
                    <a:pt x="248843" y="156972"/>
                  </a:lnTo>
                  <a:lnTo>
                    <a:pt x="301485" y="117398"/>
                  </a:lnTo>
                  <a:lnTo>
                    <a:pt x="357873" y="82969"/>
                  </a:lnTo>
                  <a:lnTo>
                    <a:pt x="417664" y="54025"/>
                  </a:lnTo>
                  <a:lnTo>
                    <a:pt x="480504" y="30911"/>
                  </a:lnTo>
                  <a:lnTo>
                    <a:pt x="546049" y="13970"/>
                  </a:lnTo>
                  <a:lnTo>
                    <a:pt x="613956" y="3543"/>
                  </a:lnTo>
                  <a:lnTo>
                    <a:pt x="683869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870855" y="3130795"/>
              <a:ext cx="2254885" cy="3810"/>
            </a:xfrm>
            <a:custGeom>
              <a:avLst/>
              <a:gdLst/>
              <a:ahLst/>
              <a:cxnLst/>
              <a:rect l="l" t="t" r="r" b="b"/>
              <a:pathLst>
                <a:path w="2254885" h="3810">
                  <a:moveTo>
                    <a:pt x="0" y="3276"/>
                  </a:moveTo>
                  <a:lnTo>
                    <a:pt x="225463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728951" y="3130795"/>
              <a:ext cx="2254885" cy="3810"/>
            </a:xfrm>
            <a:custGeom>
              <a:avLst/>
              <a:gdLst/>
              <a:ahLst/>
              <a:cxnLst/>
              <a:rect l="l" t="t" r="r" b="b"/>
              <a:pathLst>
                <a:path w="2254884" h="3810">
                  <a:moveTo>
                    <a:pt x="0" y="3276"/>
                  </a:moveTo>
                  <a:lnTo>
                    <a:pt x="225463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83575" y="2453004"/>
              <a:ext cx="1348649" cy="1355585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8974035" y="2443463"/>
              <a:ext cx="1367790" cy="1374775"/>
            </a:xfrm>
            <a:custGeom>
              <a:avLst/>
              <a:gdLst/>
              <a:ahLst/>
              <a:cxnLst/>
              <a:rect l="l" t="t" r="r" b="b"/>
              <a:pathLst>
                <a:path w="1367790" h="1374775">
                  <a:moveTo>
                    <a:pt x="683869" y="0"/>
                  </a:moveTo>
                  <a:lnTo>
                    <a:pt x="753783" y="3543"/>
                  </a:lnTo>
                  <a:lnTo>
                    <a:pt x="821689" y="13970"/>
                  </a:lnTo>
                  <a:lnTo>
                    <a:pt x="887234" y="30911"/>
                  </a:lnTo>
                  <a:lnTo>
                    <a:pt x="950074" y="54025"/>
                  </a:lnTo>
                  <a:lnTo>
                    <a:pt x="1009865" y="82969"/>
                  </a:lnTo>
                  <a:lnTo>
                    <a:pt x="1066253" y="117398"/>
                  </a:lnTo>
                  <a:lnTo>
                    <a:pt x="1118895" y="156972"/>
                  </a:lnTo>
                  <a:lnTo>
                    <a:pt x="1167447" y="201333"/>
                  </a:lnTo>
                  <a:lnTo>
                    <a:pt x="1211579" y="250139"/>
                  </a:lnTo>
                  <a:lnTo>
                    <a:pt x="1250949" y="303047"/>
                  </a:lnTo>
                  <a:lnTo>
                    <a:pt x="1285201" y="359727"/>
                  </a:lnTo>
                  <a:lnTo>
                    <a:pt x="1313992" y="419811"/>
                  </a:lnTo>
                  <a:lnTo>
                    <a:pt x="1336992" y="482955"/>
                  </a:lnTo>
                  <a:lnTo>
                    <a:pt x="1353845" y="548830"/>
                  </a:lnTo>
                  <a:lnTo>
                    <a:pt x="1364208" y="617080"/>
                  </a:lnTo>
                  <a:lnTo>
                    <a:pt x="1367739" y="687336"/>
                  </a:lnTo>
                  <a:lnTo>
                    <a:pt x="1364208" y="757593"/>
                  </a:lnTo>
                  <a:lnTo>
                    <a:pt x="1353845" y="825830"/>
                  </a:lnTo>
                  <a:lnTo>
                    <a:pt x="1336992" y="891705"/>
                  </a:lnTo>
                  <a:lnTo>
                    <a:pt x="1313992" y="954862"/>
                  </a:lnTo>
                  <a:lnTo>
                    <a:pt x="1285201" y="1014945"/>
                  </a:lnTo>
                  <a:lnTo>
                    <a:pt x="1250949" y="1071613"/>
                  </a:lnTo>
                  <a:lnTo>
                    <a:pt x="1211579" y="1124521"/>
                  </a:lnTo>
                  <a:lnTo>
                    <a:pt x="1167447" y="1173327"/>
                  </a:lnTo>
                  <a:lnTo>
                    <a:pt x="1118895" y="1217688"/>
                  </a:lnTo>
                  <a:lnTo>
                    <a:pt x="1066253" y="1257261"/>
                  </a:lnTo>
                  <a:lnTo>
                    <a:pt x="1009865" y="1291691"/>
                  </a:lnTo>
                  <a:lnTo>
                    <a:pt x="950074" y="1320647"/>
                  </a:lnTo>
                  <a:lnTo>
                    <a:pt x="887234" y="1343761"/>
                  </a:lnTo>
                  <a:lnTo>
                    <a:pt x="821689" y="1360703"/>
                  </a:lnTo>
                  <a:lnTo>
                    <a:pt x="753783" y="1371117"/>
                  </a:lnTo>
                  <a:lnTo>
                    <a:pt x="683869" y="1374660"/>
                  </a:lnTo>
                  <a:lnTo>
                    <a:pt x="613956" y="1371117"/>
                  </a:lnTo>
                  <a:lnTo>
                    <a:pt x="546049" y="1360703"/>
                  </a:lnTo>
                  <a:lnTo>
                    <a:pt x="480504" y="1343761"/>
                  </a:lnTo>
                  <a:lnTo>
                    <a:pt x="417664" y="1320647"/>
                  </a:lnTo>
                  <a:lnTo>
                    <a:pt x="357873" y="1291691"/>
                  </a:lnTo>
                  <a:lnTo>
                    <a:pt x="301485" y="1257261"/>
                  </a:lnTo>
                  <a:lnTo>
                    <a:pt x="248843" y="1217688"/>
                  </a:lnTo>
                  <a:lnTo>
                    <a:pt x="200291" y="1173327"/>
                  </a:lnTo>
                  <a:lnTo>
                    <a:pt x="156159" y="1124521"/>
                  </a:lnTo>
                  <a:lnTo>
                    <a:pt x="116789" y="1071613"/>
                  </a:lnTo>
                  <a:lnTo>
                    <a:pt x="82537" y="1014945"/>
                  </a:lnTo>
                  <a:lnTo>
                    <a:pt x="53746" y="954862"/>
                  </a:lnTo>
                  <a:lnTo>
                    <a:pt x="30746" y="891705"/>
                  </a:lnTo>
                  <a:lnTo>
                    <a:pt x="13893" y="825830"/>
                  </a:lnTo>
                  <a:lnTo>
                    <a:pt x="3530" y="757593"/>
                  </a:lnTo>
                  <a:lnTo>
                    <a:pt x="0" y="687336"/>
                  </a:lnTo>
                  <a:lnTo>
                    <a:pt x="3530" y="617080"/>
                  </a:lnTo>
                  <a:lnTo>
                    <a:pt x="13893" y="548830"/>
                  </a:lnTo>
                  <a:lnTo>
                    <a:pt x="30746" y="482955"/>
                  </a:lnTo>
                  <a:lnTo>
                    <a:pt x="53746" y="419811"/>
                  </a:lnTo>
                  <a:lnTo>
                    <a:pt x="82537" y="359727"/>
                  </a:lnTo>
                  <a:lnTo>
                    <a:pt x="116789" y="303047"/>
                  </a:lnTo>
                  <a:lnTo>
                    <a:pt x="156159" y="250139"/>
                  </a:lnTo>
                  <a:lnTo>
                    <a:pt x="200291" y="201333"/>
                  </a:lnTo>
                  <a:lnTo>
                    <a:pt x="248843" y="156972"/>
                  </a:lnTo>
                  <a:lnTo>
                    <a:pt x="301485" y="117398"/>
                  </a:lnTo>
                  <a:lnTo>
                    <a:pt x="357873" y="82969"/>
                  </a:lnTo>
                  <a:lnTo>
                    <a:pt x="417664" y="54025"/>
                  </a:lnTo>
                  <a:lnTo>
                    <a:pt x="480504" y="30911"/>
                  </a:lnTo>
                  <a:lnTo>
                    <a:pt x="546049" y="13970"/>
                  </a:lnTo>
                  <a:lnTo>
                    <a:pt x="613956" y="3543"/>
                  </a:lnTo>
                  <a:lnTo>
                    <a:pt x="683869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6796602" y="2339146"/>
            <a:ext cx="1114425" cy="600710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2700" marR="5080">
              <a:lnSpc>
                <a:spcPts val="2120"/>
              </a:lnSpc>
              <a:spcBef>
                <a:spcPts val="405"/>
              </a:spcBef>
            </a:pPr>
            <a:r>
              <a:rPr dirty="0" sz="2000" spc="-10" b="0">
                <a:solidFill>
                  <a:srgbClr val="FFFFFF"/>
                </a:solidFill>
                <a:latin typeface="Elevance Sans Medium"/>
                <a:cs typeface="Elevance Sans Medium"/>
              </a:rPr>
              <a:t>Christine </a:t>
            </a:r>
            <a:r>
              <a:rPr dirty="0" sz="2000" spc="-25" b="0">
                <a:solidFill>
                  <a:srgbClr val="FFFFFF"/>
                </a:solidFill>
                <a:latin typeface="Elevance Sans Medium"/>
                <a:cs typeface="Elevance Sans Medium"/>
              </a:rPr>
              <a:t>Obergfell</a:t>
            </a:r>
            <a:endParaRPr sz="2000">
              <a:latin typeface="Elevance Sans Medium"/>
              <a:cs typeface="Elevance Sans Medium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796602" y="3192658"/>
            <a:ext cx="1597660" cy="35496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385"/>
              </a:spcBef>
            </a:pPr>
            <a:r>
              <a:rPr dirty="0" sz="1200" spc="-10" b="0">
                <a:solidFill>
                  <a:srgbClr val="FFFFFF"/>
                </a:solidFill>
                <a:latin typeface="Elevance Sans Medium"/>
                <a:cs typeface="Elevance Sans Medium"/>
              </a:rPr>
              <a:t>Provider Outreach</a:t>
            </a:r>
            <a:r>
              <a:rPr dirty="0" sz="1200" spc="-5" b="0">
                <a:solidFill>
                  <a:srgbClr val="FFFFFF"/>
                </a:solidFill>
                <a:latin typeface="Elevance Sans Medium"/>
                <a:cs typeface="Elevance Sans Medium"/>
              </a:rPr>
              <a:t> </a:t>
            </a:r>
            <a:r>
              <a:rPr dirty="0" sz="1200" spc="-25" b="0">
                <a:solidFill>
                  <a:srgbClr val="FFFFFF"/>
                </a:solidFill>
                <a:latin typeface="Elevance Sans Medium"/>
                <a:cs typeface="Elevance Sans Medium"/>
              </a:rPr>
              <a:t>and </a:t>
            </a:r>
            <a:r>
              <a:rPr dirty="0" sz="1200" b="0">
                <a:solidFill>
                  <a:srgbClr val="FFFFFF"/>
                </a:solidFill>
                <a:latin typeface="Elevance Sans Medium"/>
                <a:cs typeface="Elevance Sans Medium"/>
              </a:rPr>
              <a:t>Education</a:t>
            </a:r>
            <a:r>
              <a:rPr dirty="0" sz="1200" spc="-55" b="0">
                <a:solidFill>
                  <a:srgbClr val="FFFFFF"/>
                </a:solidFill>
                <a:latin typeface="Elevance Sans Medium"/>
                <a:cs typeface="Elevance Sans Medium"/>
              </a:rPr>
              <a:t> </a:t>
            </a:r>
            <a:r>
              <a:rPr dirty="0" sz="1200" spc="-10" b="0">
                <a:solidFill>
                  <a:srgbClr val="FFFFFF"/>
                </a:solidFill>
                <a:latin typeface="Elevance Sans Medium"/>
                <a:cs typeface="Elevance Sans Medium"/>
              </a:rPr>
              <a:t>Consultant</a:t>
            </a:r>
            <a:endParaRPr sz="1200">
              <a:latin typeface="Elevance Sans Medium"/>
              <a:cs typeface="Elevance Sans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854" y="6276619"/>
            <a:ext cx="1377324" cy="37519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5133" y="6306527"/>
            <a:ext cx="1230789" cy="315385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1419840" y="6293425"/>
            <a:ext cx="0" cy="313690"/>
          </a:xfrm>
          <a:custGeom>
            <a:avLst/>
            <a:gdLst/>
            <a:ahLst/>
            <a:cxnLst/>
            <a:rect l="l" t="t" r="r" b="b"/>
            <a:pathLst>
              <a:path w="0" h="313690">
                <a:moveTo>
                  <a:pt x="0" y="0"/>
                </a:moveTo>
                <a:lnTo>
                  <a:pt x="0" y="313156"/>
                </a:lnTo>
              </a:path>
            </a:pathLst>
          </a:custGeom>
          <a:ln w="15875">
            <a:solidFill>
              <a:srgbClr val="125F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7028" rIns="0" bIns="0" rtlCol="0" vert="horz">
            <a:spAutoFit/>
          </a:bodyPr>
          <a:lstStyle/>
          <a:p>
            <a:pPr marL="39116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162F73"/>
                </a:solidFill>
              </a:rPr>
              <a:t>PC/TC</a:t>
            </a:r>
            <a:r>
              <a:rPr dirty="0" sz="4000" spc="-195">
                <a:solidFill>
                  <a:srgbClr val="162F73"/>
                </a:solidFill>
              </a:rPr>
              <a:t> </a:t>
            </a:r>
            <a:r>
              <a:rPr dirty="0" sz="4000">
                <a:solidFill>
                  <a:srgbClr val="162F73"/>
                </a:solidFill>
              </a:rPr>
              <a:t>Policy</a:t>
            </a:r>
            <a:r>
              <a:rPr dirty="0" sz="4000" spc="-200">
                <a:solidFill>
                  <a:srgbClr val="162F73"/>
                </a:solidFill>
              </a:rPr>
              <a:t> </a:t>
            </a:r>
            <a:r>
              <a:rPr dirty="0" sz="4000" spc="-10">
                <a:solidFill>
                  <a:srgbClr val="162F73"/>
                </a:solidFill>
              </a:rPr>
              <a:t>Indicators</a:t>
            </a:r>
            <a:endParaRPr sz="4000"/>
          </a:p>
        </p:txBody>
      </p:sp>
      <p:grpSp>
        <p:nvGrpSpPr>
          <p:cNvPr id="6" name="object 6" descr=""/>
          <p:cNvGrpSpPr/>
          <p:nvPr/>
        </p:nvGrpSpPr>
        <p:grpSpPr>
          <a:xfrm>
            <a:off x="0" y="0"/>
            <a:ext cx="3869054" cy="6856095"/>
            <a:chOff x="0" y="0"/>
            <a:chExt cx="3869054" cy="68560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3868737" cy="685558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3868737" cy="6792683"/>
            </a:xfrm>
            <a:prstGeom prst="rect">
              <a:avLst/>
            </a:prstGeom>
          </p:spPr>
        </p:pic>
      </p:grp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4319163" y="1591109"/>
          <a:ext cx="7152640" cy="4288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2375"/>
                <a:gridCol w="5840730"/>
              </a:tblGrid>
              <a:tr h="599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800" spc="-10" b="0">
                          <a:solidFill>
                            <a:srgbClr val="F1F1F1"/>
                          </a:solidFill>
                          <a:latin typeface="Elevance Sans Medium"/>
                          <a:cs typeface="Elevance Sans Medium"/>
                        </a:rPr>
                        <a:t>Policy</a:t>
                      </a:r>
                      <a:endParaRPr sz="1800">
                        <a:latin typeface="Elevance Sans Medium"/>
                        <a:cs typeface="Elevance Sans Medium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800" spc="-10" b="0">
                          <a:solidFill>
                            <a:srgbClr val="F1F1F1"/>
                          </a:solidFill>
                          <a:latin typeface="Elevance Sans Medium"/>
                          <a:cs typeface="Elevance Sans Medium"/>
                        </a:rPr>
                        <a:t>Indicator</a:t>
                      </a:r>
                      <a:endParaRPr sz="1800">
                        <a:latin typeface="Elevance Sans Medium"/>
                        <a:cs typeface="Elevance Sans Medium"/>
                      </a:endParaRPr>
                    </a:p>
                  </a:txBody>
                  <a:tcPr marL="0" marR="0" marB="0" marT="57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115FAF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800" spc="-10" b="0">
                          <a:solidFill>
                            <a:srgbClr val="F1F1F1"/>
                          </a:solidFill>
                          <a:latin typeface="Elevance Sans Medium"/>
                          <a:cs typeface="Elevance Sans Medium"/>
                        </a:rPr>
                        <a:t>Description</a:t>
                      </a:r>
                      <a:endParaRPr sz="1800">
                        <a:latin typeface="Elevance Sans Medium"/>
                        <a:cs typeface="Elevance Sans Medium"/>
                      </a:endParaRPr>
                    </a:p>
                  </a:txBody>
                  <a:tcPr marL="0" marR="0" marB="0" marT="152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115FAF"/>
                    </a:solidFill>
                  </a:tcPr>
                </a:tc>
              </a:tr>
              <a:tr h="624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dirty="0" sz="1600" spc="-50">
                          <a:latin typeface="Elevance Sans"/>
                          <a:cs typeface="Elevance Sans"/>
                        </a:rPr>
                        <a:t>0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181610">
                    <a:lnR w="12700">
                      <a:solidFill>
                        <a:srgbClr val="E0ECF9"/>
                      </a:solidFill>
                      <a:prstDash val="solid"/>
                    </a:lnR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marR="247650">
                        <a:lnSpc>
                          <a:spcPct val="107500"/>
                        </a:lnSpc>
                        <a:spcBef>
                          <a:spcPts val="254"/>
                        </a:spcBef>
                      </a:pPr>
                      <a:r>
                        <a:rPr dirty="0" sz="1600">
                          <a:latin typeface="Elevance Sans"/>
                          <a:cs typeface="Elevance Sans"/>
                        </a:rPr>
                        <a:t>The</a:t>
                      </a:r>
                      <a:r>
                        <a:rPr dirty="0" sz="1600" spc="-5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concept</a:t>
                      </a:r>
                      <a:r>
                        <a:rPr dirty="0" sz="16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of</a:t>
                      </a:r>
                      <a:r>
                        <a:rPr dirty="0" sz="1600" spc="-5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PC/TC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does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not</a:t>
                      </a:r>
                      <a:r>
                        <a:rPr dirty="0" sz="16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apply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since</a:t>
                      </a:r>
                      <a:r>
                        <a:rPr dirty="0" sz="1600" spc="-4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physician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services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cannot</a:t>
                      </a:r>
                      <a:r>
                        <a:rPr dirty="0" sz="16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be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split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into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 professional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and</a:t>
                      </a:r>
                      <a:r>
                        <a:rPr dirty="0" sz="16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technical</a:t>
                      </a:r>
                      <a:r>
                        <a:rPr dirty="0" sz="1600" spc="-2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components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E0ECF9"/>
                      </a:solidFill>
                      <a:prstDash val="solid"/>
                    </a:lnL>
                    <a:lnR w="12700">
                      <a:solidFill>
                        <a:srgbClr val="E0ECF9"/>
                      </a:solidFill>
                      <a:prstDash val="solid"/>
                    </a:lnR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</a:tr>
              <a:tr h="8235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 spc="-50">
                          <a:latin typeface="Elevance Sans"/>
                          <a:cs typeface="Elevance Sans"/>
                        </a:rPr>
                        <a:t>1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46990"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marR="133985">
                        <a:lnSpc>
                          <a:spcPct val="107500"/>
                        </a:lnSpc>
                        <a:spcBef>
                          <a:spcPts val="1040"/>
                        </a:spcBef>
                      </a:pPr>
                      <a:r>
                        <a:rPr dirty="0" sz="1600">
                          <a:latin typeface="Elevance Sans"/>
                          <a:cs typeface="Elevance Sans"/>
                        </a:rPr>
                        <a:t>These</a:t>
                      </a:r>
                      <a:r>
                        <a:rPr dirty="0" sz="1600" spc="-6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codes</a:t>
                      </a:r>
                      <a:r>
                        <a:rPr dirty="0" sz="1600" spc="-5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have</a:t>
                      </a:r>
                      <a:r>
                        <a:rPr dirty="0" sz="1600" spc="-6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both</a:t>
                      </a:r>
                      <a:r>
                        <a:rPr dirty="0" sz="16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a</a:t>
                      </a:r>
                      <a:r>
                        <a:rPr dirty="0" sz="1600" spc="-6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professional</a:t>
                      </a:r>
                      <a:r>
                        <a:rPr dirty="0" sz="16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and</a:t>
                      </a:r>
                      <a:r>
                        <a:rPr dirty="0" sz="1600" spc="-4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technical component.</a:t>
                      </a:r>
                      <a:r>
                        <a:rPr dirty="0" sz="1600" spc="-4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Modifiers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26</a:t>
                      </a:r>
                      <a:r>
                        <a:rPr dirty="0" sz="16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and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TC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can</a:t>
                      </a:r>
                      <a:r>
                        <a:rPr dirty="0" sz="1600" spc="-5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be</a:t>
                      </a:r>
                      <a:r>
                        <a:rPr dirty="0" sz="1600" spc="-4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used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with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these</a:t>
                      </a:r>
                      <a:r>
                        <a:rPr dirty="0" sz="16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codes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132080">
                    <a:lnL w="12700">
                      <a:solidFill>
                        <a:srgbClr val="E0ECF9"/>
                      </a:solidFill>
                      <a:prstDash val="solid"/>
                    </a:lnL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5"/>
                        </a:spcBef>
                      </a:pPr>
                      <a:r>
                        <a:rPr dirty="0" sz="1600" spc="-50">
                          <a:latin typeface="Elevance Sans"/>
                          <a:cs typeface="Elevance Sans"/>
                        </a:rPr>
                        <a:t>2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222885"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1755"/>
                        </a:spcBef>
                      </a:pPr>
                      <a:r>
                        <a:rPr dirty="0" sz="1600" spc="-20">
                          <a:latin typeface="Elevance Sans"/>
                          <a:cs typeface="Elevance Sans"/>
                        </a:rPr>
                        <a:t>Professional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Component</a:t>
                      </a:r>
                      <a:r>
                        <a:rPr dirty="0" sz="1600" spc="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Only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Codes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222885">
                    <a:lnL w="12700">
                      <a:solidFill>
                        <a:srgbClr val="E0ECF9"/>
                      </a:solidFill>
                      <a:prstDash val="solid"/>
                    </a:lnL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</a:tr>
              <a:tr h="8235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 spc="-50">
                          <a:latin typeface="Elevance Sans"/>
                          <a:cs typeface="Elevance Sans"/>
                        </a:rPr>
                        <a:t>3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46990"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</a:pPr>
                      <a:r>
                        <a:rPr dirty="0" sz="1600" spc="-20">
                          <a:latin typeface="Elevance Sans"/>
                          <a:cs typeface="Elevance Sans"/>
                        </a:rPr>
                        <a:t>Technical</a:t>
                      </a:r>
                      <a:r>
                        <a:rPr dirty="0" sz="16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Component</a:t>
                      </a:r>
                      <a:r>
                        <a:rPr dirty="0" sz="1600" spc="-1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Only</a:t>
                      </a:r>
                      <a:r>
                        <a:rPr dirty="0" sz="1600" spc="-1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Codes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E0ECF9"/>
                      </a:solidFill>
                      <a:prstDash val="solid"/>
                    </a:lnL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dirty="0" sz="1600" spc="-50">
                          <a:latin typeface="Elevance Sans"/>
                          <a:cs typeface="Elevance Sans"/>
                        </a:rPr>
                        <a:t>4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223520"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1760"/>
                        </a:spcBef>
                      </a:pPr>
                      <a:r>
                        <a:rPr dirty="0" sz="1600">
                          <a:latin typeface="Elevance Sans"/>
                          <a:cs typeface="Elevance Sans"/>
                        </a:rPr>
                        <a:t>Global</a:t>
                      </a:r>
                      <a:r>
                        <a:rPr dirty="0" sz="1600" spc="-5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30">
                          <a:latin typeface="Elevance Sans"/>
                          <a:cs typeface="Elevance Sans"/>
                        </a:rPr>
                        <a:t>Test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Only</a:t>
                      </a:r>
                      <a:r>
                        <a:rPr dirty="0" sz="1600" spc="-4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Codes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223520">
                    <a:lnL w="12700">
                      <a:solidFill>
                        <a:srgbClr val="E0ECF9"/>
                      </a:solidFill>
                      <a:prstDash val="solid"/>
                    </a:lnL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15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9554" rIns="0" bIns="0" rtlCol="0" vert="horz">
            <a:spAutoFit/>
          </a:bodyPr>
          <a:lstStyle/>
          <a:p>
            <a:pPr marL="42418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Global</a:t>
            </a:r>
            <a:r>
              <a:rPr dirty="0" sz="4400" spc="-145"/>
              <a:t> </a:t>
            </a:r>
            <a:r>
              <a:rPr dirty="0" sz="4400" spc="-10"/>
              <a:t>Surgery</a:t>
            </a:r>
            <a:endParaRPr sz="4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15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576712"/>
            <a:ext cx="10345420" cy="4368800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algn="just" marL="240665" marR="810895" indent="-228600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600">
                <a:latin typeface="Elevance Sans"/>
                <a:cs typeface="Elevance Sans"/>
              </a:rPr>
              <a:t>Indicator</a:t>
            </a:r>
            <a:r>
              <a:rPr dirty="0" sz="2600" spc="-65">
                <a:latin typeface="Elevance Sans"/>
                <a:cs typeface="Elevance Sans"/>
              </a:rPr>
              <a:t> </a:t>
            </a:r>
            <a:r>
              <a:rPr dirty="0" sz="2600" spc="-10">
                <a:latin typeface="Elevance Sans"/>
                <a:cs typeface="Elevance Sans"/>
              </a:rPr>
              <a:t>provides</a:t>
            </a:r>
            <a:r>
              <a:rPr dirty="0" sz="2600" spc="-5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the</a:t>
            </a:r>
            <a:r>
              <a:rPr dirty="0" sz="2600" spc="-55">
                <a:latin typeface="Elevance Sans"/>
                <a:cs typeface="Elevance Sans"/>
              </a:rPr>
              <a:t> </a:t>
            </a:r>
            <a:r>
              <a:rPr dirty="0" sz="2600" spc="-20">
                <a:latin typeface="Elevance Sans"/>
                <a:cs typeface="Elevance Sans"/>
              </a:rPr>
              <a:t>postoperative</a:t>
            </a:r>
            <a:r>
              <a:rPr dirty="0" sz="2600" spc="-7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time</a:t>
            </a:r>
            <a:r>
              <a:rPr dirty="0" sz="2600" spc="-65">
                <a:latin typeface="Elevance Sans"/>
                <a:cs typeface="Elevance Sans"/>
              </a:rPr>
              <a:t> </a:t>
            </a:r>
            <a:r>
              <a:rPr dirty="0" sz="2600" spc="-20">
                <a:latin typeface="Elevance Sans"/>
                <a:cs typeface="Elevance Sans"/>
              </a:rPr>
              <a:t>frames</a:t>
            </a:r>
            <a:r>
              <a:rPr dirty="0" sz="2600" spc="-5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that</a:t>
            </a:r>
            <a:r>
              <a:rPr dirty="0" sz="2600" spc="-7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apply</a:t>
            </a:r>
            <a:r>
              <a:rPr dirty="0" sz="2600" spc="-75">
                <a:latin typeface="Elevance Sans"/>
                <a:cs typeface="Elevance Sans"/>
              </a:rPr>
              <a:t> </a:t>
            </a:r>
            <a:r>
              <a:rPr dirty="0" sz="2600" spc="-25">
                <a:latin typeface="Elevance Sans"/>
                <a:cs typeface="Elevance Sans"/>
              </a:rPr>
              <a:t>to </a:t>
            </a:r>
            <a:r>
              <a:rPr dirty="0" sz="2600">
                <a:latin typeface="Elevance Sans"/>
                <a:cs typeface="Elevance Sans"/>
              </a:rPr>
              <a:t>payment</a:t>
            </a:r>
            <a:r>
              <a:rPr dirty="0" sz="2600" spc="-8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for</a:t>
            </a:r>
            <a:r>
              <a:rPr dirty="0" sz="2600" spc="-4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each</a:t>
            </a:r>
            <a:r>
              <a:rPr dirty="0" sz="2600" spc="-70">
                <a:latin typeface="Elevance Sans"/>
                <a:cs typeface="Elevance Sans"/>
              </a:rPr>
              <a:t> </a:t>
            </a:r>
            <a:r>
              <a:rPr dirty="0" sz="2600" spc="-10">
                <a:latin typeface="Elevance Sans"/>
                <a:cs typeface="Elevance Sans"/>
              </a:rPr>
              <a:t>surgical</a:t>
            </a:r>
            <a:r>
              <a:rPr dirty="0" sz="2600" spc="-55">
                <a:latin typeface="Elevance Sans"/>
                <a:cs typeface="Elevance Sans"/>
              </a:rPr>
              <a:t> </a:t>
            </a:r>
            <a:r>
              <a:rPr dirty="0" sz="2600" spc="-25">
                <a:latin typeface="Elevance Sans"/>
                <a:cs typeface="Elevance Sans"/>
              </a:rPr>
              <a:t>procedure</a:t>
            </a:r>
            <a:r>
              <a:rPr dirty="0" sz="2600" spc="-5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or</a:t>
            </a:r>
            <a:r>
              <a:rPr dirty="0" sz="2600" spc="-5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another</a:t>
            </a:r>
            <a:r>
              <a:rPr dirty="0" sz="2600" spc="-60">
                <a:latin typeface="Elevance Sans"/>
                <a:cs typeface="Elevance Sans"/>
              </a:rPr>
              <a:t> </a:t>
            </a:r>
            <a:r>
              <a:rPr dirty="0" sz="2600" spc="-10">
                <a:latin typeface="Elevance Sans"/>
                <a:cs typeface="Elevance Sans"/>
              </a:rPr>
              <a:t>indicator</a:t>
            </a:r>
            <a:r>
              <a:rPr dirty="0" sz="2600" spc="-65">
                <a:latin typeface="Elevance Sans"/>
                <a:cs typeface="Elevance Sans"/>
              </a:rPr>
              <a:t> </a:t>
            </a:r>
            <a:r>
              <a:rPr dirty="0" sz="2600" spc="-20">
                <a:latin typeface="Elevance Sans"/>
                <a:cs typeface="Elevance Sans"/>
              </a:rPr>
              <a:t>that </a:t>
            </a:r>
            <a:r>
              <a:rPr dirty="0" sz="2600">
                <a:latin typeface="Elevance Sans"/>
                <a:cs typeface="Elevance Sans"/>
              </a:rPr>
              <a:t>describes</a:t>
            </a:r>
            <a:r>
              <a:rPr dirty="0" sz="2600" spc="-5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the</a:t>
            </a:r>
            <a:r>
              <a:rPr dirty="0" sz="2600" spc="-4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applicability</a:t>
            </a:r>
            <a:r>
              <a:rPr dirty="0" sz="2600" spc="-6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of</a:t>
            </a:r>
            <a:r>
              <a:rPr dirty="0" sz="2600" spc="-5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the</a:t>
            </a:r>
            <a:r>
              <a:rPr dirty="0" sz="2600" spc="-3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global</a:t>
            </a:r>
            <a:r>
              <a:rPr dirty="0" sz="2600" spc="-5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concept</a:t>
            </a:r>
            <a:r>
              <a:rPr dirty="0" sz="2600" spc="-3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to</a:t>
            </a:r>
            <a:r>
              <a:rPr dirty="0" sz="2600" spc="-4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the</a:t>
            </a:r>
            <a:r>
              <a:rPr dirty="0" sz="2600" spc="-40">
                <a:latin typeface="Elevance Sans"/>
                <a:cs typeface="Elevance Sans"/>
              </a:rPr>
              <a:t> </a:t>
            </a:r>
            <a:r>
              <a:rPr dirty="0" sz="2600" spc="-10">
                <a:latin typeface="Elevance Sans"/>
                <a:cs typeface="Elevance Sans"/>
              </a:rPr>
              <a:t>service</a:t>
            </a:r>
            <a:endParaRPr sz="2600">
              <a:latin typeface="Elevance Sans"/>
              <a:cs typeface="Elevance Sans"/>
            </a:endParaRPr>
          </a:p>
          <a:p>
            <a:pPr marL="240665" marR="1171575" indent="-228600">
              <a:lnSpc>
                <a:spcPts val="2810"/>
              </a:lnSpc>
              <a:spcBef>
                <a:spcPts val="99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600">
                <a:latin typeface="Elevance Sans"/>
                <a:cs typeface="Elevance Sans"/>
              </a:rPr>
              <a:t>Global</a:t>
            </a:r>
            <a:r>
              <a:rPr dirty="0" sz="2600" spc="-75">
                <a:latin typeface="Elevance Sans"/>
                <a:cs typeface="Elevance Sans"/>
              </a:rPr>
              <a:t> </a:t>
            </a:r>
            <a:r>
              <a:rPr dirty="0" sz="2600" spc="-20">
                <a:latin typeface="Elevance Sans"/>
                <a:cs typeface="Elevance Sans"/>
              </a:rPr>
              <a:t>surgery,</a:t>
            </a:r>
            <a:r>
              <a:rPr dirty="0" sz="2600" spc="-5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includes</a:t>
            </a:r>
            <a:r>
              <a:rPr dirty="0" sz="2600" spc="-7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all</a:t>
            </a:r>
            <a:r>
              <a:rPr dirty="0" sz="2600" spc="-5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the</a:t>
            </a:r>
            <a:r>
              <a:rPr dirty="0" sz="2600" spc="-6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necessary</a:t>
            </a:r>
            <a:r>
              <a:rPr dirty="0" sz="2600" spc="-6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services</a:t>
            </a:r>
            <a:r>
              <a:rPr dirty="0" sz="2600" spc="-50">
                <a:latin typeface="Elevance Sans"/>
                <a:cs typeface="Elevance Sans"/>
              </a:rPr>
              <a:t> </a:t>
            </a:r>
            <a:r>
              <a:rPr dirty="0" sz="2600" spc="-10">
                <a:latin typeface="Elevance Sans"/>
                <a:cs typeface="Elevance Sans"/>
              </a:rPr>
              <a:t>normally </a:t>
            </a:r>
            <a:r>
              <a:rPr dirty="0" sz="2600">
                <a:latin typeface="Elevance Sans"/>
                <a:cs typeface="Elevance Sans"/>
              </a:rPr>
              <a:t>furnished</a:t>
            </a:r>
            <a:r>
              <a:rPr dirty="0" sz="2600" spc="-6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by</a:t>
            </a:r>
            <a:r>
              <a:rPr dirty="0" sz="2600" spc="-5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a</a:t>
            </a:r>
            <a:r>
              <a:rPr dirty="0" sz="2600" spc="-4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surgeon</a:t>
            </a:r>
            <a:r>
              <a:rPr dirty="0" sz="2600" spc="-55">
                <a:latin typeface="Elevance Sans"/>
                <a:cs typeface="Elevance Sans"/>
              </a:rPr>
              <a:t> </a:t>
            </a:r>
            <a:r>
              <a:rPr dirty="0" sz="2600" spc="-20">
                <a:latin typeface="Elevance Sans"/>
                <a:cs typeface="Elevance Sans"/>
              </a:rPr>
              <a:t>before,</a:t>
            </a:r>
            <a:r>
              <a:rPr dirty="0" sz="2600" spc="-5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during</a:t>
            </a:r>
            <a:r>
              <a:rPr dirty="0" sz="2600" spc="-5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and</a:t>
            </a:r>
            <a:r>
              <a:rPr dirty="0" sz="2600" spc="-6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after</a:t>
            </a:r>
            <a:r>
              <a:rPr dirty="0" sz="2600" spc="-5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a</a:t>
            </a:r>
            <a:r>
              <a:rPr dirty="0" sz="2600" spc="-45">
                <a:latin typeface="Elevance Sans"/>
                <a:cs typeface="Elevance Sans"/>
              </a:rPr>
              <a:t> </a:t>
            </a:r>
            <a:r>
              <a:rPr dirty="0" sz="2600" spc="-10">
                <a:latin typeface="Elevance Sans"/>
                <a:cs typeface="Elevance Sans"/>
              </a:rPr>
              <a:t>procedure</a:t>
            </a:r>
            <a:endParaRPr sz="2600">
              <a:latin typeface="Elevance Sans"/>
              <a:cs typeface="Elevance Sans"/>
            </a:endParaRPr>
          </a:p>
          <a:p>
            <a:pPr marL="240665" marR="5080" indent="-228600">
              <a:lnSpc>
                <a:spcPts val="281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600" spc="-10">
                <a:latin typeface="Elevance Sans"/>
                <a:cs typeface="Elevance Sans"/>
              </a:rPr>
              <a:t>Medicare</a:t>
            </a:r>
            <a:r>
              <a:rPr dirty="0" sz="2600" spc="-7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payment</a:t>
            </a:r>
            <a:r>
              <a:rPr dirty="0" sz="2600" spc="-9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for</a:t>
            </a:r>
            <a:r>
              <a:rPr dirty="0" sz="2600" spc="-65">
                <a:latin typeface="Elevance Sans"/>
                <a:cs typeface="Elevance Sans"/>
              </a:rPr>
              <a:t> </a:t>
            </a:r>
            <a:r>
              <a:rPr dirty="0" sz="2600" spc="-10">
                <a:latin typeface="Elevance Sans"/>
                <a:cs typeface="Elevance Sans"/>
              </a:rPr>
              <a:t>surgical</a:t>
            </a:r>
            <a:r>
              <a:rPr dirty="0" sz="2600" spc="-65">
                <a:latin typeface="Elevance Sans"/>
                <a:cs typeface="Elevance Sans"/>
              </a:rPr>
              <a:t> </a:t>
            </a:r>
            <a:r>
              <a:rPr dirty="0" sz="2600" spc="-25">
                <a:latin typeface="Elevance Sans"/>
                <a:cs typeface="Elevance Sans"/>
              </a:rPr>
              <a:t>procedure</a:t>
            </a:r>
            <a:r>
              <a:rPr dirty="0" sz="2600" spc="-5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includes</a:t>
            </a:r>
            <a:r>
              <a:rPr dirty="0" sz="2600" spc="-6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the</a:t>
            </a:r>
            <a:r>
              <a:rPr dirty="0" sz="2600" spc="-60">
                <a:latin typeface="Elevance Sans"/>
                <a:cs typeface="Elevance Sans"/>
              </a:rPr>
              <a:t> </a:t>
            </a:r>
            <a:r>
              <a:rPr dirty="0" sz="2600" spc="-10">
                <a:latin typeface="Elevance Sans"/>
                <a:cs typeface="Elevance Sans"/>
              </a:rPr>
              <a:t>preoperative, </a:t>
            </a:r>
            <a:r>
              <a:rPr dirty="0" sz="2600" spc="-30">
                <a:latin typeface="Elevance Sans"/>
                <a:cs typeface="Elevance Sans"/>
              </a:rPr>
              <a:t>intra-</a:t>
            </a:r>
            <a:r>
              <a:rPr dirty="0" sz="2600" spc="-10">
                <a:latin typeface="Elevance Sans"/>
                <a:cs typeface="Elevance Sans"/>
              </a:rPr>
              <a:t>operative,</a:t>
            </a:r>
            <a:r>
              <a:rPr dirty="0" sz="2600" spc="-10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and</a:t>
            </a:r>
            <a:r>
              <a:rPr dirty="0" sz="2600" spc="-95">
                <a:latin typeface="Elevance Sans"/>
                <a:cs typeface="Elevance Sans"/>
              </a:rPr>
              <a:t> </a:t>
            </a:r>
            <a:r>
              <a:rPr dirty="0" sz="2600" spc="-20">
                <a:latin typeface="Elevance Sans"/>
                <a:cs typeface="Elevance Sans"/>
              </a:rPr>
              <a:t>postoperative</a:t>
            </a:r>
            <a:r>
              <a:rPr dirty="0" sz="2600" spc="-9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services</a:t>
            </a:r>
            <a:r>
              <a:rPr dirty="0" sz="2600" spc="-7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routinely</a:t>
            </a:r>
            <a:r>
              <a:rPr dirty="0" sz="2600" spc="-8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performed</a:t>
            </a:r>
            <a:r>
              <a:rPr dirty="0" sz="2600" spc="-105">
                <a:latin typeface="Elevance Sans"/>
                <a:cs typeface="Elevance Sans"/>
              </a:rPr>
              <a:t> </a:t>
            </a:r>
            <a:r>
              <a:rPr dirty="0" sz="2600" spc="-25">
                <a:latin typeface="Elevance Sans"/>
                <a:cs typeface="Elevance Sans"/>
              </a:rPr>
              <a:t>by </a:t>
            </a:r>
            <a:r>
              <a:rPr dirty="0" sz="2600">
                <a:latin typeface="Elevance Sans"/>
                <a:cs typeface="Elevance Sans"/>
              </a:rPr>
              <a:t>the</a:t>
            </a:r>
            <a:r>
              <a:rPr dirty="0" sz="2600" spc="-3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surgeon</a:t>
            </a:r>
            <a:r>
              <a:rPr dirty="0" sz="2600" spc="-5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or</a:t>
            </a:r>
            <a:r>
              <a:rPr dirty="0" sz="2600" spc="-3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by</a:t>
            </a:r>
            <a:r>
              <a:rPr dirty="0" sz="2600" spc="-5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members</a:t>
            </a:r>
            <a:r>
              <a:rPr dirty="0" sz="2600" spc="-6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of</a:t>
            </a:r>
            <a:r>
              <a:rPr dirty="0" sz="2600" spc="-4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the</a:t>
            </a:r>
            <a:r>
              <a:rPr dirty="0" sz="2600" spc="-3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same</a:t>
            </a:r>
            <a:r>
              <a:rPr dirty="0" sz="2600" spc="-4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group</a:t>
            </a:r>
            <a:r>
              <a:rPr dirty="0" sz="2600" spc="-5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with</a:t>
            </a:r>
            <a:r>
              <a:rPr dirty="0" sz="2600" spc="-5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the</a:t>
            </a:r>
            <a:r>
              <a:rPr dirty="0" sz="2600" spc="-35">
                <a:latin typeface="Elevance Sans"/>
                <a:cs typeface="Elevance Sans"/>
              </a:rPr>
              <a:t> </a:t>
            </a:r>
            <a:r>
              <a:rPr dirty="0" sz="2600" spc="-20">
                <a:latin typeface="Elevance Sans"/>
                <a:cs typeface="Elevance Sans"/>
              </a:rPr>
              <a:t>same </a:t>
            </a:r>
            <a:r>
              <a:rPr dirty="0" sz="2600" spc="-10">
                <a:latin typeface="Elevance Sans"/>
                <a:cs typeface="Elevance Sans"/>
              </a:rPr>
              <a:t>specialty</a:t>
            </a:r>
            <a:endParaRPr sz="2600">
              <a:latin typeface="Elevance Sans"/>
              <a:cs typeface="Elevance Sans"/>
            </a:endParaRPr>
          </a:p>
          <a:p>
            <a:pPr marL="240665" marR="503555" indent="-228600">
              <a:lnSpc>
                <a:spcPts val="2810"/>
              </a:lnSpc>
              <a:spcBef>
                <a:spcPts val="98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600">
                <a:latin typeface="Elevance Sans"/>
                <a:cs typeface="Elevance Sans"/>
              </a:rPr>
              <a:t>Physicians</a:t>
            </a:r>
            <a:r>
              <a:rPr dirty="0" sz="2600" spc="-7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in</a:t>
            </a:r>
            <a:r>
              <a:rPr dirty="0" sz="2600" spc="-5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same</a:t>
            </a:r>
            <a:r>
              <a:rPr dirty="0" sz="2600" spc="-6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group</a:t>
            </a:r>
            <a:r>
              <a:rPr dirty="0" sz="2600" spc="-65">
                <a:latin typeface="Elevance Sans"/>
                <a:cs typeface="Elevance Sans"/>
              </a:rPr>
              <a:t> </a:t>
            </a:r>
            <a:r>
              <a:rPr dirty="0" sz="2600" spc="-10">
                <a:latin typeface="Elevance Sans"/>
                <a:cs typeface="Elevance Sans"/>
              </a:rPr>
              <a:t>practice</a:t>
            </a:r>
            <a:r>
              <a:rPr dirty="0" sz="2600" spc="-4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who</a:t>
            </a:r>
            <a:r>
              <a:rPr dirty="0" sz="2600" spc="-6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are</a:t>
            </a:r>
            <a:r>
              <a:rPr dirty="0" sz="2600" spc="-5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in</a:t>
            </a:r>
            <a:r>
              <a:rPr dirty="0" sz="2600" spc="-5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the</a:t>
            </a:r>
            <a:r>
              <a:rPr dirty="0" sz="2600" spc="-4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same</a:t>
            </a:r>
            <a:r>
              <a:rPr dirty="0" sz="2600" spc="-55">
                <a:latin typeface="Elevance Sans"/>
                <a:cs typeface="Elevance Sans"/>
              </a:rPr>
              <a:t> </a:t>
            </a:r>
            <a:r>
              <a:rPr dirty="0" sz="2600" spc="-10">
                <a:latin typeface="Elevance Sans"/>
                <a:cs typeface="Elevance Sans"/>
              </a:rPr>
              <a:t>specialty </a:t>
            </a:r>
            <a:r>
              <a:rPr dirty="0" sz="2600">
                <a:latin typeface="Elevance Sans"/>
                <a:cs typeface="Elevance Sans"/>
              </a:rPr>
              <a:t>must</a:t>
            </a:r>
            <a:r>
              <a:rPr dirty="0" sz="2600" spc="-3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bill</a:t>
            </a:r>
            <a:r>
              <a:rPr dirty="0" sz="2600" spc="-2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and</a:t>
            </a:r>
            <a:r>
              <a:rPr dirty="0" sz="2600" spc="-3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be</a:t>
            </a:r>
            <a:r>
              <a:rPr dirty="0" sz="2600" spc="-3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paid</a:t>
            </a:r>
            <a:r>
              <a:rPr dirty="0" sz="2600" spc="-3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as</a:t>
            </a:r>
            <a:r>
              <a:rPr dirty="0" sz="2600" spc="-3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though</a:t>
            </a:r>
            <a:r>
              <a:rPr dirty="0" sz="2600" spc="-3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they</a:t>
            </a:r>
            <a:r>
              <a:rPr dirty="0" sz="2600" spc="-15">
                <a:latin typeface="Elevance Sans"/>
                <a:cs typeface="Elevance Sans"/>
              </a:rPr>
              <a:t> </a:t>
            </a:r>
            <a:r>
              <a:rPr dirty="0" sz="2600" spc="-20">
                <a:latin typeface="Elevance Sans"/>
                <a:cs typeface="Elevance Sans"/>
              </a:rPr>
              <a:t>were</a:t>
            </a:r>
            <a:r>
              <a:rPr dirty="0" sz="2600" spc="-3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a</a:t>
            </a:r>
            <a:r>
              <a:rPr dirty="0" sz="2600" spc="-2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single</a:t>
            </a:r>
            <a:r>
              <a:rPr dirty="0" sz="2600" spc="-30">
                <a:latin typeface="Elevance Sans"/>
                <a:cs typeface="Elevance Sans"/>
              </a:rPr>
              <a:t> </a:t>
            </a:r>
            <a:r>
              <a:rPr dirty="0" sz="2600" spc="-10">
                <a:latin typeface="Elevance Sans"/>
                <a:cs typeface="Elevance Sans"/>
              </a:rPr>
              <a:t>physician</a:t>
            </a:r>
            <a:endParaRPr sz="2600">
              <a:latin typeface="Elevance Sans"/>
              <a:cs typeface="Elevance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854" y="6276619"/>
            <a:ext cx="1377324" cy="37519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5133" y="6306527"/>
            <a:ext cx="1230789" cy="315385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1419840" y="6293425"/>
            <a:ext cx="0" cy="313690"/>
          </a:xfrm>
          <a:custGeom>
            <a:avLst/>
            <a:gdLst/>
            <a:ahLst/>
            <a:cxnLst/>
            <a:rect l="l" t="t" r="r" b="b"/>
            <a:pathLst>
              <a:path w="0" h="313690">
                <a:moveTo>
                  <a:pt x="0" y="0"/>
                </a:moveTo>
                <a:lnTo>
                  <a:pt x="0" y="313156"/>
                </a:lnTo>
              </a:path>
            </a:pathLst>
          </a:custGeom>
          <a:ln w="15875">
            <a:solidFill>
              <a:srgbClr val="125F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04250" y="384270"/>
            <a:ext cx="4941570" cy="1183005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z="4000">
                <a:solidFill>
                  <a:srgbClr val="162F73"/>
                </a:solidFill>
              </a:rPr>
              <a:t>Global</a:t>
            </a:r>
            <a:r>
              <a:rPr dirty="0" sz="4000" spc="-175">
                <a:solidFill>
                  <a:srgbClr val="162F73"/>
                </a:solidFill>
              </a:rPr>
              <a:t> </a:t>
            </a:r>
            <a:r>
              <a:rPr dirty="0" sz="4000">
                <a:solidFill>
                  <a:srgbClr val="162F73"/>
                </a:solidFill>
              </a:rPr>
              <a:t>Surgery</a:t>
            </a:r>
            <a:r>
              <a:rPr dirty="0" sz="4000" spc="-175">
                <a:solidFill>
                  <a:srgbClr val="162F73"/>
                </a:solidFill>
              </a:rPr>
              <a:t> </a:t>
            </a:r>
            <a:r>
              <a:rPr dirty="0" sz="4000" spc="-10">
                <a:solidFill>
                  <a:srgbClr val="162F73"/>
                </a:solidFill>
              </a:rPr>
              <a:t>Policy Indicators</a:t>
            </a:r>
            <a:endParaRPr sz="4000"/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868737" cy="6857999"/>
          </a:xfrm>
          <a:prstGeom prst="rect">
            <a:avLst/>
          </a:prstGeom>
        </p:spPr>
      </p:pic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4371664" y="1738757"/>
          <a:ext cx="7405370" cy="39992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1760"/>
                <a:gridCol w="5934710"/>
              </a:tblGrid>
              <a:tr h="675640">
                <a:tc>
                  <a:txBody>
                    <a:bodyPr/>
                    <a:lstStyle/>
                    <a:p>
                      <a:pPr marL="223520" marR="216535" indent="160020">
                        <a:lnSpc>
                          <a:spcPct val="107200"/>
                        </a:lnSpc>
                        <a:spcBef>
                          <a:spcPts val="190"/>
                        </a:spcBef>
                      </a:pPr>
                      <a:r>
                        <a:rPr dirty="0" sz="1800" spc="-10" b="0">
                          <a:solidFill>
                            <a:srgbClr val="F1F1F1"/>
                          </a:solidFill>
                          <a:latin typeface="Elevance Sans Medium"/>
                          <a:cs typeface="Elevance Sans Medium"/>
                        </a:rPr>
                        <a:t>Policy </a:t>
                      </a:r>
                      <a:r>
                        <a:rPr dirty="0" sz="1800" spc="-20" b="0">
                          <a:solidFill>
                            <a:srgbClr val="F1F1F1"/>
                          </a:solidFill>
                          <a:latin typeface="Elevance Sans Medium"/>
                          <a:cs typeface="Elevance Sans Medium"/>
                        </a:rPr>
                        <a:t>Indicator</a:t>
                      </a:r>
                      <a:endParaRPr sz="1800">
                        <a:latin typeface="Elevance Sans Medium"/>
                        <a:cs typeface="Elevance Sans Medium"/>
                      </a:endParaRPr>
                    </a:p>
                  </a:txBody>
                  <a:tcPr marL="0" marR="0" marB="0" marT="241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115FAF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dirty="0" sz="1800" spc="-10" b="0">
                          <a:solidFill>
                            <a:srgbClr val="F1F1F1"/>
                          </a:solidFill>
                          <a:latin typeface="Elevance Sans Medium"/>
                          <a:cs typeface="Elevance Sans Medium"/>
                        </a:rPr>
                        <a:t>Description</a:t>
                      </a:r>
                      <a:endParaRPr sz="1800">
                        <a:latin typeface="Elevance Sans Medium"/>
                        <a:cs typeface="Elevance Sans Medium"/>
                      </a:endParaRPr>
                    </a:p>
                  </a:txBody>
                  <a:tcPr marL="0" marR="0" marB="0" marT="190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115FAF"/>
                    </a:solidFill>
                  </a:tcPr>
                </a:tc>
              </a:tr>
              <a:tr h="1125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Elevance Sans"/>
                          <a:cs typeface="Elevance Sans"/>
                        </a:rPr>
                        <a:t>000</a:t>
                      </a:r>
                      <a:endParaRPr sz="1400">
                        <a:latin typeface="Elevance Sans"/>
                        <a:cs typeface="Elevance Sans"/>
                      </a:endParaRPr>
                    </a:p>
                  </a:txBody>
                  <a:tcPr marL="0" marR="0" marB="0" marT="0">
                    <a:lnR w="12700">
                      <a:solidFill>
                        <a:srgbClr val="E0ECF9"/>
                      </a:solidFill>
                      <a:prstDash val="solid"/>
                    </a:lnR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 marR="147955">
                        <a:lnSpc>
                          <a:spcPct val="107100"/>
                        </a:lnSpc>
                        <a:spcBef>
                          <a:spcPts val="715"/>
                        </a:spcBef>
                      </a:pPr>
                      <a:r>
                        <a:rPr dirty="0" sz="1400" spc="-10">
                          <a:latin typeface="Elevance Sans"/>
                          <a:cs typeface="Elevance Sans"/>
                        </a:rPr>
                        <a:t>Endoscopic</a:t>
                      </a:r>
                      <a:r>
                        <a:rPr dirty="0" sz="1400" spc="-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or minor</a:t>
                      </a:r>
                      <a:r>
                        <a:rPr dirty="0" sz="1400" spc="1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 spc="-20">
                          <a:latin typeface="Elevance Sans"/>
                          <a:cs typeface="Elevance Sans"/>
                        </a:rPr>
                        <a:t>procedure</a:t>
                      </a:r>
                      <a:r>
                        <a:rPr dirty="0" sz="1400" spc="-1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with </a:t>
                      </a:r>
                      <a:r>
                        <a:rPr dirty="0" sz="1400" spc="-20">
                          <a:latin typeface="Elevance Sans"/>
                          <a:cs typeface="Elevance Sans"/>
                        </a:rPr>
                        <a:t>related</a:t>
                      </a:r>
                      <a:r>
                        <a:rPr dirty="0" sz="14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 spc="-20">
                          <a:latin typeface="Elevance Sans"/>
                          <a:cs typeface="Elevance Sans"/>
                        </a:rPr>
                        <a:t>preoperative</a:t>
                      </a:r>
                      <a:r>
                        <a:rPr dirty="0" sz="1400" spc="-1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 spc="-25">
                          <a:latin typeface="Elevance Sans"/>
                          <a:cs typeface="Elevance Sans"/>
                        </a:rPr>
                        <a:t>and </a:t>
                      </a:r>
                      <a:r>
                        <a:rPr dirty="0" sz="1400" spc="-20">
                          <a:latin typeface="Elevance Sans"/>
                          <a:cs typeface="Elevance Sans"/>
                        </a:rPr>
                        <a:t>postoperative</a:t>
                      </a:r>
                      <a:r>
                        <a:rPr dirty="0" sz="1400" spc="-2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 spc="-10">
                          <a:latin typeface="Elevance Sans"/>
                          <a:cs typeface="Elevance Sans"/>
                        </a:rPr>
                        <a:t>relative</a:t>
                      </a:r>
                      <a:r>
                        <a:rPr dirty="0" sz="14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values</a:t>
                      </a:r>
                      <a:r>
                        <a:rPr dirty="0" sz="14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on</a:t>
                      </a:r>
                      <a:r>
                        <a:rPr dirty="0" sz="1400" spc="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the</a:t>
                      </a:r>
                      <a:r>
                        <a:rPr dirty="0" sz="1400" spc="-1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day</a:t>
                      </a:r>
                      <a:r>
                        <a:rPr dirty="0" sz="1400" spc="-2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of the</a:t>
                      </a:r>
                      <a:r>
                        <a:rPr dirty="0" sz="1400" spc="-1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 spc="-20">
                          <a:latin typeface="Elevance Sans"/>
                          <a:cs typeface="Elevance Sans"/>
                        </a:rPr>
                        <a:t>procedure</a:t>
                      </a:r>
                      <a:r>
                        <a:rPr dirty="0" sz="1400" spc="-2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only</a:t>
                      </a:r>
                      <a:r>
                        <a:rPr dirty="0" sz="1400" spc="-10">
                          <a:latin typeface="Elevance Sans"/>
                          <a:cs typeface="Elevance Sans"/>
                        </a:rPr>
                        <a:t> included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in</a:t>
                      </a:r>
                      <a:r>
                        <a:rPr dirty="0" sz="1400" spc="-2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the</a:t>
                      </a:r>
                      <a:r>
                        <a:rPr dirty="0" sz="14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fee</a:t>
                      </a:r>
                      <a:r>
                        <a:rPr dirty="0" sz="14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schedule</a:t>
                      </a:r>
                      <a:r>
                        <a:rPr dirty="0" sz="14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payment</a:t>
                      </a:r>
                      <a:r>
                        <a:rPr dirty="0" sz="1400" spc="-4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amount;</a:t>
                      </a:r>
                      <a:r>
                        <a:rPr dirty="0" sz="1400" spc="-2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 spc="-10">
                          <a:latin typeface="Elevance Sans"/>
                          <a:cs typeface="Elevance Sans"/>
                        </a:rPr>
                        <a:t>evaluation</a:t>
                      </a:r>
                      <a:r>
                        <a:rPr dirty="0" sz="14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and</a:t>
                      </a:r>
                      <a:r>
                        <a:rPr dirty="0" sz="1400" spc="-2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 spc="-10">
                          <a:latin typeface="Elevance Sans"/>
                          <a:cs typeface="Elevance Sans"/>
                        </a:rPr>
                        <a:t>management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services</a:t>
                      </a:r>
                      <a:r>
                        <a:rPr dirty="0" sz="1400" spc="-5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on the</a:t>
                      </a:r>
                      <a:r>
                        <a:rPr dirty="0" sz="1400" spc="-2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day</a:t>
                      </a:r>
                      <a:r>
                        <a:rPr dirty="0" sz="14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of</a:t>
                      </a:r>
                      <a:r>
                        <a:rPr dirty="0" sz="1400" spc="-1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the</a:t>
                      </a:r>
                      <a:r>
                        <a:rPr dirty="0" sz="1400" spc="-1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 spc="-20">
                          <a:latin typeface="Elevance Sans"/>
                          <a:cs typeface="Elevance Sans"/>
                        </a:rPr>
                        <a:t>procedure</a:t>
                      </a:r>
                      <a:r>
                        <a:rPr dirty="0" sz="14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 spc="-10">
                          <a:latin typeface="Elevance Sans"/>
                          <a:cs typeface="Elevance Sans"/>
                        </a:rPr>
                        <a:t>generally</a:t>
                      </a:r>
                      <a:r>
                        <a:rPr dirty="0" sz="14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not</a:t>
                      </a:r>
                      <a:r>
                        <a:rPr dirty="0" sz="14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 spc="-10">
                          <a:latin typeface="Elevance Sans"/>
                          <a:cs typeface="Elevance Sans"/>
                        </a:rPr>
                        <a:t>payable</a:t>
                      </a:r>
                      <a:endParaRPr sz="1400">
                        <a:latin typeface="Elevance Sans"/>
                        <a:cs typeface="Elevance Sans"/>
                      </a:endParaRPr>
                    </a:p>
                  </a:txBody>
                  <a:tcPr marL="0" marR="0" marB="0" marT="90805">
                    <a:lnL w="12700">
                      <a:solidFill>
                        <a:srgbClr val="E0ECF9"/>
                      </a:solidFill>
                      <a:prstDash val="solid"/>
                    </a:lnL>
                    <a:lnR w="12700">
                      <a:solidFill>
                        <a:srgbClr val="E0ECF9"/>
                      </a:solidFill>
                      <a:prstDash val="solid"/>
                    </a:lnR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400" spc="-25">
                          <a:latin typeface="Elevance Sans"/>
                          <a:cs typeface="Elevance Sans"/>
                        </a:rPr>
                        <a:t>010</a:t>
                      </a:r>
                      <a:endParaRPr sz="1400">
                        <a:latin typeface="Elevance Sans"/>
                        <a:cs typeface="Elevance Sans"/>
                      </a:endParaRPr>
                    </a:p>
                  </a:txBody>
                  <a:tcPr marL="0" marR="0" marB="0" marT="0"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 marR="204470">
                        <a:lnSpc>
                          <a:spcPct val="107100"/>
                        </a:lnSpc>
                        <a:spcBef>
                          <a:spcPts val="785"/>
                        </a:spcBef>
                      </a:pPr>
                      <a:r>
                        <a:rPr dirty="0" sz="1400">
                          <a:latin typeface="Elevance Sans"/>
                          <a:cs typeface="Elevance Sans"/>
                        </a:rPr>
                        <a:t>Minor</a:t>
                      </a:r>
                      <a:r>
                        <a:rPr dirty="0" sz="1400" spc="-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 spc="-20">
                          <a:latin typeface="Elevance Sans"/>
                          <a:cs typeface="Elevance Sans"/>
                        </a:rPr>
                        <a:t>procedure</a:t>
                      </a:r>
                      <a:r>
                        <a:rPr dirty="0" sz="1400" spc="-1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with</a:t>
                      </a:r>
                      <a:r>
                        <a:rPr dirty="0" sz="1400" spc="-20">
                          <a:latin typeface="Elevance Sans"/>
                          <a:cs typeface="Elevance Sans"/>
                        </a:rPr>
                        <a:t> preoperative</a:t>
                      </a:r>
                      <a:r>
                        <a:rPr dirty="0" sz="14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 spc="-10">
                          <a:latin typeface="Elevance Sans"/>
                          <a:cs typeface="Elevance Sans"/>
                        </a:rPr>
                        <a:t>relative</a:t>
                      </a:r>
                      <a:r>
                        <a:rPr dirty="0" sz="14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values</a:t>
                      </a:r>
                      <a:r>
                        <a:rPr dirty="0" sz="14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on</a:t>
                      </a:r>
                      <a:r>
                        <a:rPr dirty="0" sz="1400" spc="-1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the</a:t>
                      </a:r>
                      <a:r>
                        <a:rPr dirty="0" sz="1400" spc="-1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day</a:t>
                      </a:r>
                      <a:r>
                        <a:rPr dirty="0" sz="1400" spc="-2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of </a:t>
                      </a:r>
                      <a:r>
                        <a:rPr dirty="0" sz="1400" spc="-25">
                          <a:latin typeface="Elevance Sans"/>
                          <a:cs typeface="Elevance Sans"/>
                        </a:rPr>
                        <a:t>the </a:t>
                      </a:r>
                      <a:r>
                        <a:rPr dirty="0" sz="1400" spc="-20">
                          <a:latin typeface="Elevance Sans"/>
                          <a:cs typeface="Elevance Sans"/>
                        </a:rPr>
                        <a:t>procedure</a:t>
                      </a:r>
                      <a:r>
                        <a:rPr dirty="0" sz="1400" spc="-2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and</a:t>
                      </a:r>
                      <a:r>
                        <a:rPr dirty="0" sz="1400" spc="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 spc="-20">
                          <a:latin typeface="Elevance Sans"/>
                          <a:cs typeface="Elevance Sans"/>
                        </a:rPr>
                        <a:t>postoperative</a:t>
                      </a:r>
                      <a:r>
                        <a:rPr dirty="0" sz="1400" spc="-2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 spc="-10">
                          <a:latin typeface="Elevance Sans"/>
                          <a:cs typeface="Elevance Sans"/>
                        </a:rPr>
                        <a:t>relative</a:t>
                      </a:r>
                      <a:r>
                        <a:rPr dirty="0" sz="14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values</a:t>
                      </a:r>
                      <a:r>
                        <a:rPr dirty="0" sz="14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during</a:t>
                      </a:r>
                      <a:r>
                        <a:rPr dirty="0" sz="1400" spc="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a</a:t>
                      </a:r>
                      <a:r>
                        <a:rPr dirty="0" sz="1400" spc="-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 spc="-25">
                          <a:latin typeface="Elevance Sans"/>
                          <a:cs typeface="Elevance Sans"/>
                        </a:rPr>
                        <a:t>ten-day </a:t>
                      </a:r>
                      <a:r>
                        <a:rPr dirty="0" sz="1400" spc="-20">
                          <a:latin typeface="Elevance Sans"/>
                          <a:cs typeface="Elevance Sans"/>
                        </a:rPr>
                        <a:t>postoperative</a:t>
                      </a:r>
                      <a:r>
                        <a:rPr dirty="0" sz="14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period</a:t>
                      </a:r>
                      <a:r>
                        <a:rPr dirty="0" sz="1400" spc="-2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included</a:t>
                      </a:r>
                      <a:r>
                        <a:rPr dirty="0" sz="1400" spc="-2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in</a:t>
                      </a:r>
                      <a:r>
                        <a:rPr dirty="0" sz="1400" spc="-2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the</a:t>
                      </a:r>
                      <a:r>
                        <a:rPr dirty="0" sz="1400" spc="-2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fee</a:t>
                      </a:r>
                      <a:r>
                        <a:rPr dirty="0" sz="14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schedule</a:t>
                      </a:r>
                      <a:r>
                        <a:rPr dirty="0" sz="14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amount;</a:t>
                      </a:r>
                      <a:r>
                        <a:rPr dirty="0" sz="1400" spc="-2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 spc="-10">
                          <a:latin typeface="Elevance Sans"/>
                          <a:cs typeface="Elevance Sans"/>
                        </a:rPr>
                        <a:t>evaluation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and</a:t>
                      </a:r>
                      <a:r>
                        <a:rPr dirty="0" sz="1400" spc="-10">
                          <a:latin typeface="Elevance Sans"/>
                          <a:cs typeface="Elevance Sans"/>
                        </a:rPr>
                        <a:t> management</a:t>
                      </a:r>
                      <a:r>
                        <a:rPr dirty="0" sz="14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services</a:t>
                      </a:r>
                      <a:r>
                        <a:rPr dirty="0" sz="1400" spc="-5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on the</a:t>
                      </a:r>
                      <a:r>
                        <a:rPr dirty="0" sz="1400" spc="-2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day</a:t>
                      </a:r>
                      <a:r>
                        <a:rPr dirty="0" sz="14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of</a:t>
                      </a:r>
                      <a:r>
                        <a:rPr dirty="0" sz="1400" spc="-2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the</a:t>
                      </a:r>
                      <a:r>
                        <a:rPr dirty="0" sz="1400" spc="-20">
                          <a:latin typeface="Elevance Sans"/>
                          <a:cs typeface="Elevance Sans"/>
                        </a:rPr>
                        <a:t> procedure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and</a:t>
                      </a:r>
                      <a:r>
                        <a:rPr dirty="0" sz="1400" spc="-1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during</a:t>
                      </a:r>
                      <a:r>
                        <a:rPr dirty="0" sz="1400" spc="-1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 spc="-25">
                          <a:latin typeface="Elevance Sans"/>
                          <a:cs typeface="Elevance Sans"/>
                        </a:rPr>
                        <a:t>the </a:t>
                      </a:r>
                      <a:r>
                        <a:rPr dirty="0" sz="1400" spc="-20">
                          <a:latin typeface="Elevance Sans"/>
                          <a:cs typeface="Elevance Sans"/>
                        </a:rPr>
                        <a:t>10-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day </a:t>
                      </a:r>
                      <a:r>
                        <a:rPr dirty="0" sz="1400" spc="-20">
                          <a:latin typeface="Elevance Sans"/>
                          <a:cs typeface="Elevance Sans"/>
                        </a:rPr>
                        <a:t>postoperative</a:t>
                      </a:r>
                      <a:r>
                        <a:rPr dirty="0" sz="1400" spc="-1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period</a:t>
                      </a:r>
                      <a:r>
                        <a:rPr dirty="0" sz="1400" spc="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 spc="-10">
                          <a:latin typeface="Elevance Sans"/>
                          <a:cs typeface="Elevance Sans"/>
                        </a:rPr>
                        <a:t>generally</a:t>
                      </a:r>
                      <a:r>
                        <a:rPr dirty="0" sz="14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not</a:t>
                      </a:r>
                      <a:r>
                        <a:rPr dirty="0" sz="1400" spc="1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 spc="-10">
                          <a:latin typeface="Elevance Sans"/>
                          <a:cs typeface="Elevance Sans"/>
                        </a:rPr>
                        <a:t>payable</a:t>
                      </a:r>
                      <a:endParaRPr sz="1400">
                        <a:latin typeface="Elevance Sans"/>
                        <a:cs typeface="Elevance Sans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E0ECF9"/>
                      </a:solidFill>
                      <a:prstDash val="solid"/>
                    </a:lnL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</a:tr>
              <a:tr h="8267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400" spc="-25">
                          <a:latin typeface="Elevance Sans"/>
                          <a:cs typeface="Elevance Sans"/>
                        </a:rPr>
                        <a:t>090</a:t>
                      </a:r>
                      <a:endParaRPr sz="1400">
                        <a:latin typeface="Elevance Sans"/>
                        <a:cs typeface="Elevance Sans"/>
                      </a:endParaRPr>
                    </a:p>
                  </a:txBody>
                  <a:tcPr marL="0" marR="0" marB="0" marT="93980"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marR="440055" indent="-635">
                        <a:lnSpc>
                          <a:spcPct val="107100"/>
                        </a:lnSpc>
                        <a:spcBef>
                          <a:spcPts val="1335"/>
                        </a:spcBef>
                      </a:pPr>
                      <a:r>
                        <a:rPr dirty="0" sz="1400">
                          <a:latin typeface="Elevance Sans"/>
                          <a:cs typeface="Elevance Sans"/>
                        </a:rPr>
                        <a:t>Major</a:t>
                      </a:r>
                      <a:r>
                        <a:rPr dirty="0" sz="1400" spc="-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 spc="-10">
                          <a:latin typeface="Elevance Sans"/>
                          <a:cs typeface="Elevance Sans"/>
                        </a:rPr>
                        <a:t>surgery</a:t>
                      </a:r>
                      <a:r>
                        <a:rPr dirty="0" sz="1400" spc="-1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with</a:t>
                      </a:r>
                      <a:r>
                        <a:rPr dirty="0" sz="1400" spc="-1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a </a:t>
                      </a:r>
                      <a:r>
                        <a:rPr dirty="0" sz="1400" spc="-20">
                          <a:latin typeface="Elevance Sans"/>
                          <a:cs typeface="Elevance Sans"/>
                        </a:rPr>
                        <a:t>one-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day</a:t>
                      </a:r>
                      <a:r>
                        <a:rPr dirty="0" sz="1400" spc="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 spc="-20">
                          <a:latin typeface="Elevance Sans"/>
                          <a:cs typeface="Elevance Sans"/>
                        </a:rPr>
                        <a:t>preoperative</a:t>
                      </a:r>
                      <a:r>
                        <a:rPr dirty="0" sz="14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period</a:t>
                      </a:r>
                      <a:r>
                        <a:rPr dirty="0" sz="1400" spc="-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and</a:t>
                      </a:r>
                      <a:r>
                        <a:rPr dirty="0" sz="1400" spc="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 spc="-20">
                          <a:latin typeface="Elevance Sans"/>
                          <a:cs typeface="Elevance Sans"/>
                        </a:rPr>
                        <a:t>90-</a:t>
                      </a:r>
                      <a:r>
                        <a:rPr dirty="0" sz="1400" spc="-25">
                          <a:latin typeface="Elevance Sans"/>
                          <a:cs typeface="Elevance Sans"/>
                        </a:rPr>
                        <a:t>day </a:t>
                      </a:r>
                      <a:r>
                        <a:rPr dirty="0" sz="1400" spc="-20">
                          <a:latin typeface="Elevance Sans"/>
                          <a:cs typeface="Elevance Sans"/>
                        </a:rPr>
                        <a:t>postoperative</a:t>
                      </a:r>
                      <a:r>
                        <a:rPr dirty="0" sz="14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period</a:t>
                      </a:r>
                      <a:r>
                        <a:rPr dirty="0" sz="1400" spc="-1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included</a:t>
                      </a:r>
                      <a:r>
                        <a:rPr dirty="0" sz="1400" spc="-2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in</a:t>
                      </a:r>
                      <a:r>
                        <a:rPr dirty="0" sz="1400" spc="-1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the</a:t>
                      </a:r>
                      <a:r>
                        <a:rPr dirty="0" sz="1400" spc="-2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fee</a:t>
                      </a:r>
                      <a:r>
                        <a:rPr dirty="0" sz="14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schedule</a:t>
                      </a:r>
                      <a:r>
                        <a:rPr dirty="0" sz="14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>
                          <a:latin typeface="Elevance Sans"/>
                          <a:cs typeface="Elevance Sans"/>
                        </a:rPr>
                        <a:t>payment</a:t>
                      </a:r>
                      <a:r>
                        <a:rPr dirty="0" sz="14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400" spc="-10">
                          <a:latin typeface="Elevance Sans"/>
                          <a:cs typeface="Elevance Sans"/>
                        </a:rPr>
                        <a:t>amount</a:t>
                      </a:r>
                      <a:endParaRPr sz="1400">
                        <a:latin typeface="Elevance Sans"/>
                        <a:cs typeface="Elevance Sans"/>
                      </a:endParaRPr>
                    </a:p>
                  </a:txBody>
                  <a:tcPr marL="0" marR="0" marB="0" marT="169545">
                    <a:lnL w="12700">
                      <a:solidFill>
                        <a:srgbClr val="E0ECF9"/>
                      </a:solidFill>
                      <a:prstDash val="solid"/>
                    </a:lnL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15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9554" rIns="0" bIns="0" rtlCol="0" vert="horz">
            <a:spAutoFit/>
          </a:bodyPr>
          <a:lstStyle/>
          <a:p>
            <a:pPr marL="42418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Multiple</a:t>
            </a:r>
            <a:r>
              <a:rPr dirty="0" sz="4400" spc="-100"/>
              <a:t> </a:t>
            </a:r>
            <a:r>
              <a:rPr dirty="0" sz="4400" spc="-45"/>
              <a:t>Procedure</a:t>
            </a:r>
            <a:r>
              <a:rPr dirty="0" sz="4400" spc="-85"/>
              <a:t> </a:t>
            </a:r>
            <a:r>
              <a:rPr dirty="0" sz="4400"/>
              <a:t>(Modifier</a:t>
            </a:r>
            <a:r>
              <a:rPr dirty="0" sz="4400" spc="-100"/>
              <a:t> </a:t>
            </a:r>
            <a:r>
              <a:rPr dirty="0" sz="4400" spc="-25"/>
              <a:t>51)</a:t>
            </a:r>
            <a:endParaRPr sz="4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15</a:t>
            </a:fld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9690" rIns="0" bIns="0" rtlCol="0" vert="horz">
            <a:spAutoFit/>
          </a:bodyPr>
          <a:lstStyle/>
          <a:p>
            <a:pPr marL="239395" marR="885825" indent="-227329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pc="-10"/>
              <a:t>Indicator</a:t>
            </a:r>
            <a:r>
              <a:rPr dirty="0" spc="-70"/>
              <a:t> </a:t>
            </a:r>
            <a:r>
              <a:rPr dirty="0"/>
              <a:t>for</a:t>
            </a:r>
            <a:r>
              <a:rPr dirty="0" spc="-105"/>
              <a:t> </a:t>
            </a:r>
            <a:r>
              <a:rPr dirty="0"/>
              <a:t>which</a:t>
            </a:r>
            <a:r>
              <a:rPr dirty="0" spc="-85"/>
              <a:t> </a:t>
            </a:r>
            <a:r>
              <a:rPr dirty="0"/>
              <a:t>payment</a:t>
            </a:r>
            <a:r>
              <a:rPr dirty="0" spc="-80"/>
              <a:t> </a:t>
            </a:r>
            <a:r>
              <a:rPr dirty="0"/>
              <a:t>adjustment</a:t>
            </a:r>
            <a:r>
              <a:rPr dirty="0" spc="-80"/>
              <a:t> </a:t>
            </a:r>
            <a:r>
              <a:rPr dirty="0"/>
              <a:t>rule</a:t>
            </a:r>
            <a:r>
              <a:rPr dirty="0" spc="-85"/>
              <a:t> </a:t>
            </a:r>
            <a:r>
              <a:rPr dirty="0"/>
              <a:t>for</a:t>
            </a:r>
            <a:r>
              <a:rPr dirty="0" spc="-90"/>
              <a:t> </a:t>
            </a:r>
            <a:r>
              <a:rPr dirty="0" spc="-10"/>
              <a:t>multiple 	surgical</a:t>
            </a:r>
            <a:r>
              <a:rPr dirty="0" spc="-130"/>
              <a:t> </a:t>
            </a:r>
            <a:r>
              <a:rPr dirty="0" spc="-25"/>
              <a:t>procedures</a:t>
            </a:r>
            <a:r>
              <a:rPr dirty="0" spc="-135"/>
              <a:t> </a:t>
            </a:r>
            <a:r>
              <a:rPr dirty="0" spc="-10"/>
              <a:t>applies</a:t>
            </a:r>
          </a:p>
          <a:p>
            <a:pPr marL="239395" marR="5080" indent="-227329">
              <a:lnSpc>
                <a:spcPts val="303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Multiple</a:t>
            </a:r>
            <a:r>
              <a:rPr dirty="0" spc="-100"/>
              <a:t> </a:t>
            </a:r>
            <a:r>
              <a:rPr dirty="0" spc="-10"/>
              <a:t>surgeries</a:t>
            </a:r>
            <a:r>
              <a:rPr dirty="0" spc="-100"/>
              <a:t> </a:t>
            </a:r>
            <a:r>
              <a:rPr dirty="0"/>
              <a:t>are</a:t>
            </a:r>
            <a:r>
              <a:rPr dirty="0" spc="-105"/>
              <a:t> </a:t>
            </a:r>
            <a:r>
              <a:rPr dirty="0" spc="-20"/>
              <a:t>separate</a:t>
            </a:r>
            <a:r>
              <a:rPr dirty="0" spc="-120"/>
              <a:t> </a:t>
            </a:r>
            <a:r>
              <a:rPr dirty="0" spc="-25"/>
              <a:t>procedures</a:t>
            </a:r>
            <a:r>
              <a:rPr dirty="0" spc="-100"/>
              <a:t> </a:t>
            </a:r>
            <a:r>
              <a:rPr dirty="0" spc="-10"/>
              <a:t>performed</a:t>
            </a:r>
            <a:r>
              <a:rPr dirty="0" spc="-110"/>
              <a:t> </a:t>
            </a:r>
            <a:r>
              <a:rPr dirty="0" spc="-25"/>
              <a:t>by </a:t>
            </a:r>
            <a:r>
              <a:rPr dirty="0" spc="-25"/>
              <a:t>	</a:t>
            </a:r>
            <a:r>
              <a:rPr dirty="0"/>
              <a:t>single</a:t>
            </a:r>
            <a:r>
              <a:rPr dirty="0" spc="-65"/>
              <a:t> </a:t>
            </a:r>
            <a:r>
              <a:rPr dirty="0"/>
              <a:t>physician</a:t>
            </a:r>
            <a:r>
              <a:rPr dirty="0" spc="-70"/>
              <a:t> </a:t>
            </a:r>
            <a:r>
              <a:rPr dirty="0"/>
              <a:t>or</a:t>
            </a:r>
            <a:r>
              <a:rPr dirty="0" spc="-75"/>
              <a:t> </a:t>
            </a:r>
            <a:r>
              <a:rPr dirty="0"/>
              <a:t>physicians</a:t>
            </a:r>
            <a:r>
              <a:rPr dirty="0" spc="-65"/>
              <a:t> </a:t>
            </a:r>
            <a:r>
              <a:rPr dirty="0"/>
              <a:t>in</a:t>
            </a:r>
            <a:r>
              <a:rPr dirty="0" spc="-90"/>
              <a:t> </a:t>
            </a:r>
            <a:r>
              <a:rPr dirty="0"/>
              <a:t>same</a:t>
            </a:r>
            <a:r>
              <a:rPr dirty="0" spc="-75"/>
              <a:t> </a:t>
            </a:r>
            <a:r>
              <a:rPr dirty="0"/>
              <a:t>group</a:t>
            </a:r>
            <a:r>
              <a:rPr dirty="0" spc="-65"/>
              <a:t> </a:t>
            </a:r>
            <a:r>
              <a:rPr dirty="0" spc="-10"/>
              <a:t>practice</a:t>
            </a:r>
            <a:r>
              <a:rPr dirty="0" spc="-70"/>
              <a:t> </a:t>
            </a:r>
            <a:r>
              <a:rPr dirty="0"/>
              <a:t>on</a:t>
            </a:r>
            <a:r>
              <a:rPr dirty="0" spc="-80"/>
              <a:t> </a:t>
            </a:r>
            <a:r>
              <a:rPr dirty="0" spc="-20"/>
              <a:t>same </a:t>
            </a:r>
            <a:r>
              <a:rPr dirty="0" spc="-20"/>
              <a:t>	</a:t>
            </a:r>
            <a:r>
              <a:rPr dirty="0"/>
              <a:t>patient</a:t>
            </a:r>
            <a:r>
              <a:rPr dirty="0" spc="-60"/>
              <a:t> </a:t>
            </a:r>
            <a:r>
              <a:rPr dirty="0"/>
              <a:t>at</a:t>
            </a:r>
            <a:r>
              <a:rPr dirty="0" spc="-55"/>
              <a:t> </a:t>
            </a:r>
            <a:r>
              <a:rPr dirty="0"/>
              <a:t>same</a:t>
            </a:r>
            <a:r>
              <a:rPr dirty="0" spc="-60"/>
              <a:t> </a:t>
            </a:r>
            <a:r>
              <a:rPr dirty="0" spc="-20"/>
              <a:t>operative</a:t>
            </a:r>
            <a:r>
              <a:rPr dirty="0" spc="-45"/>
              <a:t> </a:t>
            </a:r>
            <a:r>
              <a:rPr dirty="0"/>
              <a:t>session</a:t>
            </a:r>
            <a:r>
              <a:rPr dirty="0" spc="-50"/>
              <a:t> </a:t>
            </a:r>
            <a:r>
              <a:rPr dirty="0"/>
              <a:t>or</a:t>
            </a:r>
            <a:r>
              <a:rPr dirty="0" spc="-55"/>
              <a:t> </a:t>
            </a:r>
            <a:r>
              <a:rPr dirty="0"/>
              <a:t>on</a:t>
            </a:r>
            <a:r>
              <a:rPr dirty="0" spc="-60"/>
              <a:t> </a:t>
            </a:r>
            <a:r>
              <a:rPr dirty="0"/>
              <a:t>same</a:t>
            </a:r>
            <a:r>
              <a:rPr dirty="0" spc="-65"/>
              <a:t> </a:t>
            </a:r>
            <a:r>
              <a:rPr dirty="0"/>
              <a:t>day</a:t>
            </a:r>
            <a:r>
              <a:rPr dirty="0" spc="-70"/>
              <a:t> </a:t>
            </a:r>
            <a:r>
              <a:rPr dirty="0"/>
              <a:t>for</a:t>
            </a:r>
            <a:r>
              <a:rPr dirty="0" spc="-55"/>
              <a:t> </a:t>
            </a:r>
            <a:r>
              <a:rPr dirty="0" spc="-10"/>
              <a:t>which </a:t>
            </a:r>
            <a:r>
              <a:rPr dirty="0" spc="-10"/>
              <a:t>	</a:t>
            </a:r>
            <a:r>
              <a:rPr dirty="0" spc="-20"/>
              <a:t>separate</a:t>
            </a:r>
            <a:r>
              <a:rPr dirty="0" spc="-55"/>
              <a:t> </a:t>
            </a:r>
            <a:r>
              <a:rPr dirty="0"/>
              <a:t>payment</a:t>
            </a:r>
            <a:r>
              <a:rPr dirty="0" spc="-60"/>
              <a:t> </a:t>
            </a:r>
            <a:r>
              <a:rPr dirty="0"/>
              <a:t>may</a:t>
            </a:r>
            <a:r>
              <a:rPr dirty="0" spc="-60"/>
              <a:t> </a:t>
            </a:r>
            <a:r>
              <a:rPr dirty="0"/>
              <a:t>be</a:t>
            </a:r>
            <a:r>
              <a:rPr dirty="0" spc="-65"/>
              <a:t> </a:t>
            </a:r>
            <a:r>
              <a:rPr dirty="0" spc="-10"/>
              <a:t>allowed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70"/>
              <a:t> </a:t>
            </a:r>
            <a:r>
              <a:rPr dirty="0" spc="-10"/>
              <a:t>reduced</a:t>
            </a:r>
          </a:p>
          <a:p>
            <a:pPr marL="240029" indent="-227329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pc="-25"/>
              <a:t>Providers</a:t>
            </a:r>
            <a:r>
              <a:rPr dirty="0" spc="-40"/>
              <a:t> </a:t>
            </a:r>
            <a:r>
              <a:rPr dirty="0"/>
              <a:t>do</a:t>
            </a:r>
            <a:r>
              <a:rPr dirty="0" spc="-55"/>
              <a:t> </a:t>
            </a:r>
            <a:r>
              <a:rPr dirty="0"/>
              <a:t>not</a:t>
            </a:r>
            <a:r>
              <a:rPr dirty="0" spc="-50"/>
              <a:t> </a:t>
            </a:r>
            <a:r>
              <a:rPr dirty="0"/>
              <a:t>use</a:t>
            </a:r>
            <a:r>
              <a:rPr dirty="0" spc="-40"/>
              <a:t> </a:t>
            </a:r>
            <a:r>
              <a:rPr dirty="0"/>
              <a:t>modifier</a:t>
            </a:r>
            <a:r>
              <a:rPr dirty="0" spc="-50"/>
              <a:t> </a:t>
            </a:r>
            <a:r>
              <a:rPr dirty="0" spc="-25"/>
              <a:t>51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854" y="6276619"/>
            <a:ext cx="1377324" cy="37519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5133" y="6306527"/>
            <a:ext cx="1230789" cy="315385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1419840" y="6293425"/>
            <a:ext cx="0" cy="313690"/>
          </a:xfrm>
          <a:custGeom>
            <a:avLst/>
            <a:gdLst/>
            <a:ahLst/>
            <a:cxnLst/>
            <a:rect l="l" t="t" r="r" b="b"/>
            <a:pathLst>
              <a:path w="0" h="313690">
                <a:moveTo>
                  <a:pt x="0" y="0"/>
                </a:moveTo>
                <a:lnTo>
                  <a:pt x="0" y="313156"/>
                </a:lnTo>
              </a:path>
            </a:pathLst>
          </a:custGeom>
          <a:ln w="15875">
            <a:solidFill>
              <a:srgbClr val="125F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1923" rIns="0" bIns="0" rtlCol="0" vert="horz">
            <a:spAutoFit/>
          </a:bodyPr>
          <a:lstStyle/>
          <a:p>
            <a:pPr marL="3911600" marR="5080">
              <a:lnSpc>
                <a:spcPts val="4320"/>
              </a:lnSpc>
              <a:spcBef>
                <a:spcPts val="640"/>
              </a:spcBef>
            </a:pPr>
            <a:r>
              <a:rPr dirty="0" sz="4000">
                <a:solidFill>
                  <a:srgbClr val="162F73"/>
                </a:solidFill>
              </a:rPr>
              <a:t>Multiple</a:t>
            </a:r>
            <a:r>
              <a:rPr dirty="0" sz="4000" spc="-114">
                <a:solidFill>
                  <a:srgbClr val="162F73"/>
                </a:solidFill>
              </a:rPr>
              <a:t> </a:t>
            </a:r>
            <a:r>
              <a:rPr dirty="0" sz="4000" spc="-40">
                <a:solidFill>
                  <a:srgbClr val="162F73"/>
                </a:solidFill>
              </a:rPr>
              <a:t>Procedure</a:t>
            </a:r>
            <a:r>
              <a:rPr dirty="0" sz="4000" spc="-114">
                <a:solidFill>
                  <a:srgbClr val="162F73"/>
                </a:solidFill>
              </a:rPr>
              <a:t> </a:t>
            </a:r>
            <a:r>
              <a:rPr dirty="0" sz="4000" spc="-10">
                <a:solidFill>
                  <a:srgbClr val="162F73"/>
                </a:solidFill>
              </a:rPr>
              <a:t>Policy Indicators</a:t>
            </a:r>
            <a:endParaRPr sz="4000"/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868737" cy="6857999"/>
          </a:xfrm>
          <a:prstGeom prst="rect">
            <a:avLst/>
          </a:prstGeom>
        </p:spPr>
      </p:pic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4289021" y="1841513"/>
          <a:ext cx="7152640" cy="4197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3330"/>
                <a:gridCol w="5819775"/>
              </a:tblGrid>
              <a:tr h="639445">
                <a:tc>
                  <a:txBody>
                    <a:bodyPr/>
                    <a:lstStyle/>
                    <a:p>
                      <a:pPr marL="155575" marR="146685" indent="1600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800" spc="-10" b="0">
                          <a:solidFill>
                            <a:srgbClr val="FFFFFF"/>
                          </a:solidFill>
                          <a:latin typeface="Elevance Sans Medium"/>
                          <a:cs typeface="Elevance Sans Medium"/>
                        </a:rPr>
                        <a:t>Policy </a:t>
                      </a:r>
                      <a:r>
                        <a:rPr dirty="0" sz="1800" spc="-20" b="0">
                          <a:solidFill>
                            <a:srgbClr val="FFFFFF"/>
                          </a:solidFill>
                          <a:latin typeface="Elevance Sans Medium"/>
                          <a:cs typeface="Elevance Sans Medium"/>
                        </a:rPr>
                        <a:t>Indicator</a:t>
                      </a:r>
                      <a:endParaRPr sz="1800">
                        <a:latin typeface="Elevance Sans Medium"/>
                        <a:cs typeface="Elevance Sans Medium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115FA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dirty="0" sz="1800" spc="-10" b="0">
                          <a:solidFill>
                            <a:srgbClr val="FFFFFF"/>
                          </a:solidFill>
                          <a:latin typeface="Elevance Sans Medium"/>
                          <a:cs typeface="Elevance Sans Medium"/>
                        </a:rPr>
                        <a:t>Description</a:t>
                      </a:r>
                      <a:endParaRPr sz="1800">
                        <a:latin typeface="Elevance Sans Medium"/>
                        <a:cs typeface="Elevance Sans Medium"/>
                      </a:endParaRPr>
                    </a:p>
                  </a:txBody>
                  <a:tcPr marL="0" marR="0" marB="0" marT="172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115FAF"/>
                    </a:solidFill>
                  </a:tcPr>
                </a:tc>
              </a:tr>
              <a:tr h="490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600" spc="-50">
                          <a:latin typeface="Elevance Sans"/>
                          <a:cs typeface="Elevance Sans"/>
                        </a:rPr>
                        <a:t>0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114300">
                    <a:lnR w="12700">
                      <a:solidFill>
                        <a:srgbClr val="E0ECF9"/>
                      </a:solidFill>
                      <a:prstDash val="solid"/>
                    </a:lnR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dirty="0" sz="1600">
                          <a:latin typeface="Elevance Sans"/>
                          <a:cs typeface="Elevance Sans"/>
                        </a:rPr>
                        <a:t>No</a:t>
                      </a:r>
                      <a:r>
                        <a:rPr dirty="0" sz="1600" spc="-6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payment</a:t>
                      </a:r>
                      <a:r>
                        <a:rPr dirty="0" sz="1600" spc="-6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adjustment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rules</a:t>
                      </a:r>
                      <a:r>
                        <a:rPr dirty="0" sz="1600" spc="-4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for</a:t>
                      </a:r>
                      <a:r>
                        <a:rPr dirty="0" sz="1600" spc="-6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multiple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procedures</a:t>
                      </a:r>
                      <a:r>
                        <a:rPr dirty="0" sz="16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apply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E0ECF9"/>
                      </a:solidFill>
                      <a:prstDash val="solid"/>
                    </a:lnL>
                    <a:lnR w="12700">
                      <a:solidFill>
                        <a:srgbClr val="E0ECF9"/>
                      </a:solidFill>
                      <a:prstDash val="solid"/>
                    </a:lnR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600" spc="-50">
                          <a:latin typeface="Elevance Sans"/>
                          <a:cs typeface="Elevance Sans"/>
                        </a:rPr>
                        <a:t>1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109855"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marR="218440">
                        <a:lnSpc>
                          <a:spcPct val="107100"/>
                        </a:lnSpc>
                        <a:spcBef>
                          <a:spcPts val="270"/>
                        </a:spcBef>
                      </a:pPr>
                      <a:r>
                        <a:rPr dirty="0" sz="1600" spc="-10">
                          <a:latin typeface="Elevance Sans"/>
                          <a:cs typeface="Elevance Sans"/>
                        </a:rPr>
                        <a:t>Standard</a:t>
                      </a:r>
                      <a:r>
                        <a:rPr dirty="0" sz="1600" spc="-2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payment</a:t>
                      </a:r>
                      <a:r>
                        <a:rPr dirty="0" sz="1600" spc="-6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adjustment</a:t>
                      </a:r>
                      <a:r>
                        <a:rPr dirty="0" sz="16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rules</a:t>
                      </a:r>
                      <a:r>
                        <a:rPr dirty="0" sz="1600" spc="-4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in</a:t>
                      </a:r>
                      <a:r>
                        <a:rPr dirty="0" sz="1600" spc="-4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effect</a:t>
                      </a:r>
                      <a:r>
                        <a:rPr dirty="0" sz="1600" spc="-6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before</a:t>
                      </a:r>
                      <a:r>
                        <a:rPr dirty="0" sz="1600" spc="-6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1/1/1996,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for</a:t>
                      </a:r>
                      <a:r>
                        <a:rPr dirty="0" sz="1600" spc="-6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multiple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procedures</a:t>
                      </a:r>
                      <a:r>
                        <a:rPr dirty="0" sz="1600" spc="-4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apply.</a:t>
                      </a:r>
                      <a:r>
                        <a:rPr dirty="0" sz="1600" spc="31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800">
                          <a:latin typeface="Elevance Sans"/>
                          <a:cs typeface="Elevance Sans"/>
                        </a:rPr>
                        <a:t>100</a:t>
                      </a:r>
                      <a:r>
                        <a:rPr dirty="0" sz="1800" spc="-7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800" spc="-10">
                          <a:latin typeface="Elevance Sans"/>
                          <a:cs typeface="Elevance Sans"/>
                        </a:rPr>
                        <a:t>percent,</a:t>
                      </a:r>
                      <a:r>
                        <a:rPr dirty="0" sz="18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800">
                          <a:latin typeface="Elevance Sans"/>
                          <a:cs typeface="Elevance Sans"/>
                        </a:rPr>
                        <a:t>50</a:t>
                      </a:r>
                      <a:r>
                        <a:rPr dirty="0" sz="1800" spc="-7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800" spc="-10">
                          <a:latin typeface="Elevance Sans"/>
                          <a:cs typeface="Elevance Sans"/>
                        </a:rPr>
                        <a:t>percent,</a:t>
                      </a:r>
                      <a:r>
                        <a:rPr dirty="0" sz="18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800" spc="-25">
                          <a:latin typeface="Elevance Sans"/>
                          <a:cs typeface="Elevance Sans"/>
                        </a:rPr>
                        <a:t>25</a:t>
                      </a:r>
                      <a:endParaRPr sz="1800">
                        <a:latin typeface="Elevance Sans"/>
                        <a:cs typeface="Elevance Sans"/>
                      </a:endParaRPr>
                    </a:p>
                    <a:p>
                      <a:pPr marL="165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800" spc="-10">
                          <a:latin typeface="Elevance Sans"/>
                          <a:cs typeface="Elevance Sans"/>
                        </a:rPr>
                        <a:t>percent,</a:t>
                      </a:r>
                      <a:r>
                        <a:rPr dirty="0" sz="1800" spc="-4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800">
                          <a:latin typeface="Elevance Sans"/>
                          <a:cs typeface="Elevance Sans"/>
                        </a:rPr>
                        <a:t>25</a:t>
                      </a:r>
                      <a:r>
                        <a:rPr dirty="0" sz="1800" spc="-7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800" spc="-10">
                          <a:latin typeface="Elevance Sans"/>
                          <a:cs typeface="Elevance Sans"/>
                        </a:rPr>
                        <a:t>percent,</a:t>
                      </a:r>
                      <a:r>
                        <a:rPr dirty="0" sz="1800" spc="-5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800">
                          <a:latin typeface="Elevance Sans"/>
                          <a:cs typeface="Elevance Sans"/>
                        </a:rPr>
                        <a:t>25</a:t>
                      </a:r>
                      <a:r>
                        <a:rPr dirty="0" sz="1800" spc="-7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800" spc="-10">
                          <a:latin typeface="Elevance Sans"/>
                          <a:cs typeface="Elevance Sans"/>
                        </a:rPr>
                        <a:t>percent</a:t>
                      </a:r>
                      <a:endParaRPr sz="1800">
                        <a:latin typeface="Elevance Sans"/>
                        <a:cs typeface="Elevance Sans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E0ECF9"/>
                      </a:solidFill>
                      <a:prstDash val="solid"/>
                    </a:lnL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600" spc="-50">
                          <a:latin typeface="Elevance Sans"/>
                          <a:cs typeface="Elevance Sans"/>
                        </a:rPr>
                        <a:t>2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67310"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600" spc="-10">
                          <a:latin typeface="Elevance Sans"/>
                          <a:cs typeface="Elevance Sans"/>
                        </a:rPr>
                        <a:t>Standard</a:t>
                      </a:r>
                      <a:r>
                        <a:rPr dirty="0" sz="1600" spc="-5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payment</a:t>
                      </a:r>
                      <a:r>
                        <a:rPr dirty="0" sz="1600" spc="-7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adjustment</a:t>
                      </a:r>
                      <a:r>
                        <a:rPr dirty="0" sz="1600" spc="-5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rules</a:t>
                      </a:r>
                      <a:r>
                        <a:rPr dirty="0" sz="1600" spc="-6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for</a:t>
                      </a:r>
                      <a:r>
                        <a:rPr dirty="0" sz="1600" spc="-7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multiple</a:t>
                      </a:r>
                      <a:r>
                        <a:rPr dirty="0" sz="1600" spc="-6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procedures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  <a:p>
                      <a:pPr marL="16510" marR="64769" indent="-635">
                        <a:lnSpc>
                          <a:spcPts val="2300"/>
                        </a:lnSpc>
                        <a:spcBef>
                          <a:spcPts val="100"/>
                        </a:spcBef>
                      </a:pPr>
                      <a:r>
                        <a:rPr dirty="0" sz="1600" spc="-10">
                          <a:latin typeface="Elevance Sans"/>
                          <a:cs typeface="Elevance Sans"/>
                        </a:rPr>
                        <a:t>apply.</a:t>
                      </a:r>
                      <a:r>
                        <a:rPr dirty="0" sz="16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800">
                          <a:latin typeface="Elevance Sans"/>
                          <a:cs typeface="Elevance Sans"/>
                        </a:rPr>
                        <a:t>100</a:t>
                      </a:r>
                      <a:r>
                        <a:rPr dirty="0" sz="1800" spc="-7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800" spc="-10">
                          <a:latin typeface="Elevance Sans"/>
                          <a:cs typeface="Elevance Sans"/>
                        </a:rPr>
                        <a:t>percent,</a:t>
                      </a:r>
                      <a:r>
                        <a:rPr dirty="0" sz="18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800">
                          <a:latin typeface="Elevance Sans"/>
                          <a:cs typeface="Elevance Sans"/>
                        </a:rPr>
                        <a:t>50</a:t>
                      </a:r>
                      <a:r>
                        <a:rPr dirty="0" sz="1800" spc="-7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800" spc="-10">
                          <a:latin typeface="Elevance Sans"/>
                          <a:cs typeface="Elevance Sans"/>
                        </a:rPr>
                        <a:t>percent,</a:t>
                      </a:r>
                      <a:r>
                        <a:rPr dirty="0" sz="18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800">
                          <a:latin typeface="Elevance Sans"/>
                          <a:cs typeface="Elevance Sans"/>
                        </a:rPr>
                        <a:t>50</a:t>
                      </a:r>
                      <a:r>
                        <a:rPr dirty="0" sz="1800" spc="-7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800" spc="-10">
                          <a:latin typeface="Elevance Sans"/>
                          <a:cs typeface="Elevance Sans"/>
                        </a:rPr>
                        <a:t>percent,</a:t>
                      </a:r>
                      <a:r>
                        <a:rPr dirty="0" sz="18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800">
                          <a:latin typeface="Elevance Sans"/>
                          <a:cs typeface="Elevance Sans"/>
                        </a:rPr>
                        <a:t>50</a:t>
                      </a:r>
                      <a:r>
                        <a:rPr dirty="0" sz="1800" spc="-7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800" spc="-10">
                          <a:latin typeface="Elevance Sans"/>
                          <a:cs typeface="Elevance Sans"/>
                        </a:rPr>
                        <a:t>percent,</a:t>
                      </a:r>
                      <a:r>
                        <a:rPr dirty="0" sz="18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800" spc="-25">
                          <a:latin typeface="Elevance Sans"/>
                          <a:cs typeface="Elevance Sans"/>
                        </a:rPr>
                        <a:t>50 </a:t>
                      </a:r>
                      <a:r>
                        <a:rPr dirty="0" sz="1800" spc="-10">
                          <a:latin typeface="Elevance Sans"/>
                          <a:cs typeface="Elevance Sans"/>
                        </a:rPr>
                        <a:t>percent</a:t>
                      </a:r>
                      <a:endParaRPr sz="1800">
                        <a:latin typeface="Elevance Sans"/>
                        <a:cs typeface="Elevance Sans"/>
                      </a:endParaRPr>
                    </a:p>
                  </a:txBody>
                  <a:tcPr marL="0" marR="0" marB="0" marT="8255">
                    <a:lnL w="12700">
                      <a:solidFill>
                        <a:srgbClr val="E0ECF9"/>
                      </a:solidFill>
                      <a:prstDash val="solid"/>
                    </a:lnL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</a:tr>
              <a:tr h="1255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 spc="-50">
                          <a:latin typeface="Elevance Sans"/>
                          <a:cs typeface="Elevance Sans"/>
                        </a:rPr>
                        <a:t>3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0"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marR="22860">
                        <a:lnSpc>
                          <a:spcPct val="107200"/>
                        </a:lnSpc>
                        <a:spcBef>
                          <a:spcPts val="1720"/>
                        </a:spcBef>
                      </a:pPr>
                      <a:r>
                        <a:rPr dirty="0" sz="1600">
                          <a:latin typeface="Elevance Sans"/>
                          <a:cs typeface="Elevance Sans"/>
                        </a:rPr>
                        <a:t>Special</a:t>
                      </a:r>
                      <a:r>
                        <a:rPr dirty="0" sz="1600" spc="-5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rules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for</a:t>
                      </a:r>
                      <a:r>
                        <a:rPr dirty="0" sz="1600" spc="-5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multiple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endoscopic</a:t>
                      </a:r>
                      <a:r>
                        <a:rPr dirty="0" sz="1600" spc="-4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procedures</a:t>
                      </a:r>
                      <a:r>
                        <a:rPr dirty="0" sz="16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apply</a:t>
                      </a:r>
                      <a:r>
                        <a:rPr dirty="0" sz="1600" spc="-4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25">
                          <a:latin typeface="Elevance Sans"/>
                          <a:cs typeface="Elevance Sans"/>
                        </a:rPr>
                        <a:t>if 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procedure</a:t>
                      </a:r>
                      <a:r>
                        <a:rPr dirty="0" sz="1600" spc="-2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is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billed</a:t>
                      </a:r>
                      <a:r>
                        <a:rPr dirty="0" sz="1600" spc="-2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with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another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endoscopy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in</a:t>
                      </a:r>
                      <a:r>
                        <a:rPr dirty="0" sz="16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the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same</a:t>
                      </a:r>
                      <a:r>
                        <a:rPr dirty="0" sz="16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family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(that</a:t>
                      </a:r>
                      <a:r>
                        <a:rPr dirty="0" sz="16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is,</a:t>
                      </a:r>
                      <a:r>
                        <a:rPr dirty="0" sz="16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another</a:t>
                      </a:r>
                      <a:r>
                        <a:rPr dirty="0" sz="1600" spc="-2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endoscopy</a:t>
                      </a:r>
                      <a:r>
                        <a:rPr dirty="0" sz="16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that</a:t>
                      </a:r>
                      <a:r>
                        <a:rPr dirty="0" sz="1600" spc="-1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has</a:t>
                      </a:r>
                      <a:r>
                        <a:rPr dirty="0" sz="16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the</a:t>
                      </a:r>
                      <a:r>
                        <a:rPr dirty="0" sz="16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same</a:t>
                      </a:r>
                      <a:r>
                        <a:rPr dirty="0" sz="1600" spc="-4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base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procedure)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218440">
                    <a:lnL w="12700">
                      <a:solidFill>
                        <a:srgbClr val="E0ECF9"/>
                      </a:solidFill>
                      <a:prstDash val="solid"/>
                    </a:lnL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15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49846"/>
            <a:ext cx="763206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5"/>
              <a:t>Bilateral</a:t>
            </a:r>
            <a:r>
              <a:rPr dirty="0" sz="4400" spc="-155"/>
              <a:t> </a:t>
            </a:r>
            <a:r>
              <a:rPr dirty="0" sz="4400"/>
              <a:t>Surgery</a:t>
            </a:r>
            <a:r>
              <a:rPr dirty="0" sz="4400" spc="-155"/>
              <a:t> </a:t>
            </a:r>
            <a:r>
              <a:rPr dirty="0" sz="4400"/>
              <a:t>(Modifier</a:t>
            </a:r>
            <a:r>
              <a:rPr dirty="0" sz="4400" spc="-165"/>
              <a:t> </a:t>
            </a:r>
            <a:r>
              <a:rPr dirty="0" sz="4400" spc="-25"/>
              <a:t>50)</a:t>
            </a:r>
            <a:endParaRPr sz="4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15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489152"/>
            <a:ext cx="10244455" cy="1815464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spc="-10">
                <a:latin typeface="Elevance Sans"/>
                <a:cs typeface="Elevance Sans"/>
              </a:rPr>
              <a:t>Indicates</a:t>
            </a:r>
            <a:r>
              <a:rPr dirty="0" sz="2800" spc="-7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services</a:t>
            </a:r>
            <a:r>
              <a:rPr dirty="0" sz="2800" spc="-8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subject</a:t>
            </a:r>
            <a:r>
              <a:rPr dirty="0" sz="2800" spc="-8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to</a:t>
            </a:r>
            <a:r>
              <a:rPr dirty="0" sz="2800" spc="-8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a</a:t>
            </a:r>
            <a:r>
              <a:rPr dirty="0" sz="2800" spc="-10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payment</a:t>
            </a:r>
            <a:r>
              <a:rPr dirty="0" sz="2800" spc="-90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adjustment</a:t>
            </a:r>
            <a:endParaRPr sz="2800">
              <a:latin typeface="Elevance Sans"/>
              <a:cs typeface="Elevance Sans"/>
            </a:endParaRPr>
          </a:p>
          <a:p>
            <a:pPr marL="239395" marR="5080" indent="-227329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20">
                <a:latin typeface="Elevance Sans"/>
                <a:cs typeface="Elevance Sans"/>
              </a:rPr>
              <a:t>Bilateral</a:t>
            </a:r>
            <a:r>
              <a:rPr dirty="0" sz="2800" spc="-8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services</a:t>
            </a:r>
            <a:r>
              <a:rPr dirty="0" sz="2800" spc="-8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are</a:t>
            </a:r>
            <a:r>
              <a:rPr dirty="0" sz="2800" spc="-85">
                <a:latin typeface="Elevance Sans"/>
                <a:cs typeface="Elevance Sans"/>
              </a:rPr>
              <a:t> </a:t>
            </a:r>
            <a:r>
              <a:rPr dirty="0" sz="2800" spc="-25">
                <a:latin typeface="Elevance Sans"/>
                <a:cs typeface="Elevance Sans"/>
              </a:rPr>
              <a:t>procedures</a:t>
            </a:r>
            <a:r>
              <a:rPr dirty="0" sz="2800" spc="-8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that</a:t>
            </a:r>
            <a:r>
              <a:rPr dirty="0" sz="2800" spc="-9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can</a:t>
            </a:r>
            <a:r>
              <a:rPr dirty="0" sz="2800" spc="-10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be</a:t>
            </a:r>
            <a:r>
              <a:rPr dirty="0" sz="2800" spc="-100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performed</a:t>
            </a:r>
            <a:r>
              <a:rPr dirty="0" sz="2800" spc="-95">
                <a:latin typeface="Elevance Sans"/>
                <a:cs typeface="Elevance Sans"/>
              </a:rPr>
              <a:t> </a:t>
            </a:r>
            <a:r>
              <a:rPr dirty="0" sz="2800" spc="-25">
                <a:latin typeface="Elevance Sans"/>
                <a:cs typeface="Elevance Sans"/>
              </a:rPr>
              <a:t>on </a:t>
            </a:r>
            <a:r>
              <a:rPr dirty="0" sz="2800" spc="-25">
                <a:latin typeface="Elevance Sans"/>
                <a:cs typeface="Elevance Sans"/>
              </a:rPr>
              <a:t>	</a:t>
            </a:r>
            <a:r>
              <a:rPr dirty="0" sz="2800">
                <a:latin typeface="Elevance Sans"/>
                <a:cs typeface="Elevance Sans"/>
              </a:rPr>
              <a:t>both</a:t>
            </a:r>
            <a:r>
              <a:rPr dirty="0" sz="2800" spc="-5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sides</a:t>
            </a:r>
            <a:r>
              <a:rPr dirty="0" sz="2800" spc="-4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of</a:t>
            </a:r>
            <a:r>
              <a:rPr dirty="0" sz="2800" spc="-6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the</a:t>
            </a:r>
            <a:r>
              <a:rPr dirty="0" sz="2800" spc="-4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body</a:t>
            </a:r>
            <a:r>
              <a:rPr dirty="0" sz="2800" spc="-5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during</a:t>
            </a:r>
            <a:r>
              <a:rPr dirty="0" sz="2800" spc="-4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same</a:t>
            </a:r>
            <a:r>
              <a:rPr dirty="0" sz="2800" spc="-4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session</a:t>
            </a:r>
            <a:r>
              <a:rPr dirty="0" sz="2800" spc="-3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or</a:t>
            </a:r>
            <a:r>
              <a:rPr dirty="0" sz="2800" spc="-4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on</a:t>
            </a:r>
            <a:r>
              <a:rPr dirty="0" sz="2800" spc="-6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same</a:t>
            </a:r>
            <a:r>
              <a:rPr dirty="0" sz="2800" spc="-4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day</a:t>
            </a:r>
            <a:r>
              <a:rPr dirty="0" sz="2800" spc="-60">
                <a:latin typeface="Elevance Sans"/>
                <a:cs typeface="Elevance Sans"/>
              </a:rPr>
              <a:t> </a:t>
            </a:r>
            <a:r>
              <a:rPr dirty="0" sz="2800" spc="-25">
                <a:latin typeface="Elevance Sans"/>
                <a:cs typeface="Elevance Sans"/>
              </a:rPr>
              <a:t>by </a:t>
            </a:r>
            <a:r>
              <a:rPr dirty="0" sz="2800" spc="-25">
                <a:latin typeface="Elevance Sans"/>
                <a:cs typeface="Elevance Sans"/>
              </a:rPr>
              <a:t>	</a:t>
            </a:r>
            <a:r>
              <a:rPr dirty="0" sz="2800">
                <a:latin typeface="Elevance Sans"/>
                <a:cs typeface="Elevance Sans"/>
              </a:rPr>
              <a:t>same</a:t>
            </a:r>
            <a:r>
              <a:rPr dirty="0" sz="2800" spc="-8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physician</a:t>
            </a:r>
            <a:r>
              <a:rPr dirty="0" sz="2800" spc="-7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or</a:t>
            </a:r>
            <a:r>
              <a:rPr dirty="0" sz="2800" spc="-7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other</a:t>
            </a:r>
            <a:r>
              <a:rPr dirty="0" sz="2800" spc="-6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qualified</a:t>
            </a:r>
            <a:r>
              <a:rPr dirty="0" sz="2800" spc="-7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health</a:t>
            </a:r>
            <a:r>
              <a:rPr dirty="0" sz="2800" spc="-70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care</a:t>
            </a:r>
            <a:r>
              <a:rPr dirty="0" sz="2800" spc="-70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professional</a:t>
            </a:r>
            <a:endParaRPr sz="2800">
              <a:latin typeface="Elevance Sans"/>
              <a:cs typeface="Elevance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854" y="6276619"/>
            <a:ext cx="1377324" cy="37519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5133" y="6306527"/>
            <a:ext cx="1230789" cy="315385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1419840" y="6293425"/>
            <a:ext cx="0" cy="313690"/>
          </a:xfrm>
          <a:custGeom>
            <a:avLst/>
            <a:gdLst/>
            <a:ahLst/>
            <a:cxnLst/>
            <a:rect l="l" t="t" r="r" b="b"/>
            <a:pathLst>
              <a:path w="0" h="313690">
                <a:moveTo>
                  <a:pt x="0" y="0"/>
                </a:moveTo>
                <a:lnTo>
                  <a:pt x="0" y="313156"/>
                </a:lnTo>
              </a:path>
            </a:pathLst>
          </a:custGeom>
          <a:ln w="15875">
            <a:solidFill>
              <a:srgbClr val="125F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1923" rIns="0" bIns="0" rtlCol="0" vert="horz">
            <a:spAutoFit/>
          </a:bodyPr>
          <a:lstStyle/>
          <a:p>
            <a:pPr marL="3911600" marR="5080">
              <a:lnSpc>
                <a:spcPts val="4320"/>
              </a:lnSpc>
              <a:spcBef>
                <a:spcPts val="640"/>
              </a:spcBef>
            </a:pPr>
            <a:r>
              <a:rPr dirty="0" sz="4000" spc="-20">
                <a:solidFill>
                  <a:srgbClr val="162F73"/>
                </a:solidFill>
              </a:rPr>
              <a:t>Bilateral</a:t>
            </a:r>
            <a:r>
              <a:rPr dirty="0" sz="4000" spc="-195">
                <a:solidFill>
                  <a:srgbClr val="162F73"/>
                </a:solidFill>
              </a:rPr>
              <a:t> </a:t>
            </a:r>
            <a:r>
              <a:rPr dirty="0" sz="4000">
                <a:solidFill>
                  <a:srgbClr val="162F73"/>
                </a:solidFill>
              </a:rPr>
              <a:t>Surgery</a:t>
            </a:r>
            <a:r>
              <a:rPr dirty="0" sz="4000" spc="-195">
                <a:solidFill>
                  <a:srgbClr val="162F73"/>
                </a:solidFill>
              </a:rPr>
              <a:t> </a:t>
            </a:r>
            <a:r>
              <a:rPr dirty="0" sz="4000" spc="-10">
                <a:solidFill>
                  <a:srgbClr val="162F73"/>
                </a:solidFill>
              </a:rPr>
              <a:t>Policy Indicators</a:t>
            </a:r>
            <a:endParaRPr sz="40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868737" cy="6855582"/>
          </a:xfrm>
          <a:prstGeom prst="rect">
            <a:avLst/>
          </a:prstGeom>
        </p:spPr>
      </p:pic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4289021" y="1803271"/>
          <a:ext cx="7147559" cy="3117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5860"/>
                <a:gridCol w="5892165"/>
              </a:tblGrid>
              <a:tr h="660400">
                <a:tc>
                  <a:txBody>
                    <a:bodyPr/>
                    <a:lstStyle/>
                    <a:p>
                      <a:pPr marL="115570" marR="108585" indent="1600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800" spc="-10" b="0">
                          <a:solidFill>
                            <a:srgbClr val="FFFFFF"/>
                          </a:solidFill>
                          <a:latin typeface="Elevance Sans Medium"/>
                          <a:cs typeface="Elevance Sans Medium"/>
                        </a:rPr>
                        <a:t>Policy </a:t>
                      </a:r>
                      <a:r>
                        <a:rPr dirty="0" sz="1800" spc="-20" b="0">
                          <a:solidFill>
                            <a:srgbClr val="FFFFFF"/>
                          </a:solidFill>
                          <a:latin typeface="Elevance Sans Medium"/>
                          <a:cs typeface="Elevance Sans Medium"/>
                        </a:rPr>
                        <a:t>Indicator</a:t>
                      </a:r>
                      <a:endParaRPr sz="1800">
                        <a:latin typeface="Elevance Sans Medium"/>
                        <a:cs typeface="Elevance Sans Medium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115FA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dirty="0" sz="1800" spc="-10" b="0">
                          <a:solidFill>
                            <a:srgbClr val="FFFFFF"/>
                          </a:solidFill>
                          <a:latin typeface="Elevance Sans Medium"/>
                          <a:cs typeface="Elevance Sans Medium"/>
                        </a:rPr>
                        <a:t>Description</a:t>
                      </a:r>
                      <a:endParaRPr sz="1800">
                        <a:latin typeface="Elevance Sans Medium"/>
                        <a:cs typeface="Elevance Sans Medium"/>
                      </a:endParaRPr>
                    </a:p>
                  </a:txBody>
                  <a:tcPr marL="0" marR="0" marB="0" marT="1822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115FAF"/>
                    </a:solidFill>
                  </a:tcPr>
                </a:tc>
              </a:tr>
              <a:tr h="652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dirty="0" sz="1600" spc="-50">
                          <a:latin typeface="Elevance Sans"/>
                          <a:cs typeface="Elevance Sans"/>
                        </a:rPr>
                        <a:t>0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195580">
                    <a:lnR w="12700">
                      <a:solidFill>
                        <a:srgbClr val="E0ECF9"/>
                      </a:solidFill>
                      <a:prstDash val="solid"/>
                    </a:lnR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marR="132715">
                        <a:lnSpc>
                          <a:spcPct val="107500"/>
                        </a:lnSpc>
                        <a:spcBef>
                          <a:spcPts val="365"/>
                        </a:spcBef>
                      </a:pPr>
                      <a:r>
                        <a:rPr dirty="0" sz="1600">
                          <a:latin typeface="Elevance Sans"/>
                          <a:cs typeface="Elevance Sans"/>
                        </a:rPr>
                        <a:t>150</a:t>
                      </a:r>
                      <a:r>
                        <a:rPr dirty="0" sz="1600" spc="-6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percent</a:t>
                      </a:r>
                      <a:r>
                        <a:rPr dirty="0" sz="1600" spc="-5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payment</a:t>
                      </a:r>
                      <a:r>
                        <a:rPr dirty="0" sz="1600" spc="-6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adjustment</a:t>
                      </a:r>
                      <a:r>
                        <a:rPr dirty="0" sz="16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for</a:t>
                      </a:r>
                      <a:r>
                        <a:rPr dirty="0" sz="1600" spc="-7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bilateral</a:t>
                      </a:r>
                      <a:r>
                        <a:rPr dirty="0" sz="16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procedures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does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not</a:t>
                      </a:r>
                      <a:r>
                        <a:rPr dirty="0" sz="16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apply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E0ECF9"/>
                      </a:solidFill>
                      <a:prstDash val="solid"/>
                    </a:lnL>
                    <a:lnR w="12700">
                      <a:solidFill>
                        <a:srgbClr val="E0ECF9"/>
                      </a:solidFill>
                      <a:prstDash val="solid"/>
                    </a:lnR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</a:tr>
              <a:tr h="652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35"/>
                        </a:spcBef>
                      </a:pPr>
                      <a:r>
                        <a:rPr dirty="0" sz="1600" spc="-50">
                          <a:latin typeface="Elevance Sans"/>
                          <a:cs typeface="Elevance Sans"/>
                        </a:rPr>
                        <a:t>1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194945"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marR="716915">
                        <a:lnSpc>
                          <a:spcPct val="107500"/>
                        </a:lnSpc>
                        <a:spcBef>
                          <a:spcPts val="365"/>
                        </a:spcBef>
                      </a:pPr>
                      <a:r>
                        <a:rPr dirty="0" sz="1600">
                          <a:latin typeface="Elevance Sans"/>
                          <a:cs typeface="Elevance Sans"/>
                        </a:rPr>
                        <a:t>150</a:t>
                      </a:r>
                      <a:r>
                        <a:rPr dirty="0" sz="1600" spc="-6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percent</a:t>
                      </a:r>
                      <a:r>
                        <a:rPr dirty="0" sz="1600" spc="-5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payment</a:t>
                      </a:r>
                      <a:r>
                        <a:rPr dirty="0" sz="1600" spc="-7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adjustment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for</a:t>
                      </a:r>
                      <a:r>
                        <a:rPr dirty="0" sz="1600" spc="-7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bilateral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procedure applies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E0ECF9"/>
                      </a:solidFill>
                      <a:prstDash val="solid"/>
                    </a:lnL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</a:tr>
              <a:tr h="4991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1600" spc="-50">
                          <a:latin typeface="Elevance Sans"/>
                          <a:cs typeface="Elevance Sans"/>
                        </a:rPr>
                        <a:t>2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118110"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1600">
                          <a:latin typeface="Elevance Sans"/>
                          <a:cs typeface="Elevance Sans"/>
                        </a:rPr>
                        <a:t>150</a:t>
                      </a:r>
                      <a:r>
                        <a:rPr dirty="0" sz="1600" spc="-5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percent</a:t>
                      </a:r>
                      <a:r>
                        <a:rPr dirty="0" sz="1600" spc="-5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payment</a:t>
                      </a:r>
                      <a:r>
                        <a:rPr dirty="0" sz="1600" spc="-6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adjustment</a:t>
                      </a:r>
                      <a:r>
                        <a:rPr dirty="0" sz="16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for</a:t>
                      </a:r>
                      <a:r>
                        <a:rPr dirty="0" sz="1600" spc="-7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bilateral</a:t>
                      </a:r>
                      <a:r>
                        <a:rPr dirty="0" sz="16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does</a:t>
                      </a:r>
                      <a:r>
                        <a:rPr dirty="0" sz="1600" spc="-6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not</a:t>
                      </a:r>
                      <a:r>
                        <a:rPr dirty="0" sz="1600" spc="-5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apply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118110">
                    <a:lnL w="12700">
                      <a:solidFill>
                        <a:srgbClr val="E0ECF9"/>
                      </a:solidFill>
                      <a:prstDash val="solid"/>
                    </a:lnL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</a:tr>
              <a:tr h="6527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35"/>
                        </a:spcBef>
                      </a:pPr>
                      <a:r>
                        <a:rPr dirty="0" sz="1600" spc="-50">
                          <a:latin typeface="Elevance Sans"/>
                          <a:cs typeface="Elevance Sans"/>
                        </a:rPr>
                        <a:t>3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194945"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marR="309880">
                        <a:lnSpc>
                          <a:spcPct val="107500"/>
                        </a:lnSpc>
                        <a:spcBef>
                          <a:spcPts val="365"/>
                        </a:spcBef>
                      </a:pPr>
                      <a:r>
                        <a:rPr dirty="0" sz="1600">
                          <a:latin typeface="Elevance Sans"/>
                          <a:cs typeface="Elevance Sans"/>
                        </a:rPr>
                        <a:t>The</a:t>
                      </a:r>
                      <a:r>
                        <a:rPr dirty="0" sz="1600" spc="-6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usual</a:t>
                      </a:r>
                      <a:r>
                        <a:rPr dirty="0" sz="1600" spc="-5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payment</a:t>
                      </a:r>
                      <a:r>
                        <a:rPr dirty="0" sz="1600" spc="-6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adjustment</a:t>
                      </a:r>
                      <a:r>
                        <a:rPr dirty="0" sz="1600" spc="-2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for</a:t>
                      </a:r>
                      <a:r>
                        <a:rPr dirty="0" sz="1600" spc="-7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bilateral</a:t>
                      </a:r>
                      <a:r>
                        <a:rPr dirty="0" sz="1600" spc="-2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procedures</a:t>
                      </a:r>
                      <a:r>
                        <a:rPr dirty="0" sz="16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does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not</a:t>
                      </a:r>
                      <a:r>
                        <a:rPr dirty="0" sz="16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apply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E0ECF9"/>
                      </a:solidFill>
                      <a:prstDash val="solid"/>
                    </a:lnL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15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49846"/>
            <a:ext cx="959485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0"/>
              <a:t>Assistant</a:t>
            </a:r>
            <a:r>
              <a:rPr dirty="0" sz="4400" spc="-165"/>
              <a:t> </a:t>
            </a:r>
            <a:r>
              <a:rPr dirty="0" sz="4400"/>
              <a:t>At</a:t>
            </a:r>
            <a:r>
              <a:rPr dirty="0" sz="4400" spc="-175"/>
              <a:t> </a:t>
            </a:r>
            <a:r>
              <a:rPr dirty="0" sz="4400"/>
              <a:t>Surgery</a:t>
            </a:r>
            <a:r>
              <a:rPr dirty="0" sz="4400" spc="-180"/>
              <a:t> </a:t>
            </a:r>
            <a:r>
              <a:rPr dirty="0" sz="4400"/>
              <a:t>(Modifiers</a:t>
            </a:r>
            <a:r>
              <a:rPr dirty="0" sz="4400" spc="-185"/>
              <a:t> </a:t>
            </a:r>
            <a:r>
              <a:rPr dirty="0" sz="4400" spc="-10"/>
              <a:t>80/AS)</a:t>
            </a:r>
            <a:endParaRPr sz="4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15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490398"/>
            <a:ext cx="10195560" cy="4566285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algn="just" marL="241300" indent="-2286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 spc="-10">
                <a:latin typeface="Elevance Sans"/>
                <a:cs typeface="Elevance Sans"/>
              </a:rPr>
              <a:t>Indicates</a:t>
            </a:r>
            <a:r>
              <a:rPr dirty="0" sz="2600" spc="-8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services</a:t>
            </a:r>
            <a:r>
              <a:rPr dirty="0" sz="2600" spc="-6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where</a:t>
            </a:r>
            <a:r>
              <a:rPr dirty="0" sz="2600" spc="-8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assistant</a:t>
            </a:r>
            <a:r>
              <a:rPr dirty="0" sz="2600" spc="-9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at</a:t>
            </a:r>
            <a:r>
              <a:rPr dirty="0" sz="2600" spc="-7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surgery</a:t>
            </a:r>
            <a:r>
              <a:rPr dirty="0" sz="2600" spc="-8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may</a:t>
            </a:r>
            <a:r>
              <a:rPr dirty="0" sz="2600" spc="-9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be</a:t>
            </a:r>
            <a:r>
              <a:rPr dirty="0" sz="2600" spc="-80">
                <a:latin typeface="Elevance Sans"/>
                <a:cs typeface="Elevance Sans"/>
              </a:rPr>
              <a:t> </a:t>
            </a:r>
            <a:r>
              <a:rPr dirty="0" sz="2600" spc="-20">
                <a:latin typeface="Elevance Sans"/>
                <a:cs typeface="Elevance Sans"/>
              </a:rPr>
              <a:t>paid</a:t>
            </a:r>
            <a:endParaRPr sz="2600">
              <a:latin typeface="Elevance Sans"/>
              <a:cs typeface="Elevance Sans"/>
            </a:endParaRPr>
          </a:p>
          <a:p>
            <a:pPr algn="just" marL="240665" marR="107950" indent="-228600">
              <a:lnSpc>
                <a:spcPts val="2810"/>
              </a:lnSpc>
              <a:spcBef>
                <a:spcPts val="104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600">
                <a:latin typeface="Elevance Sans"/>
                <a:cs typeface="Elevance Sans"/>
              </a:rPr>
              <a:t>An</a:t>
            </a:r>
            <a:r>
              <a:rPr dirty="0" sz="2600" spc="-4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assistant</a:t>
            </a:r>
            <a:r>
              <a:rPr dirty="0" sz="2600" spc="-6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surgeon</a:t>
            </a:r>
            <a:r>
              <a:rPr dirty="0" sz="2600" spc="-5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is</a:t>
            </a:r>
            <a:r>
              <a:rPr dirty="0" sz="2600" spc="-3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defined</a:t>
            </a:r>
            <a:r>
              <a:rPr dirty="0" sz="2600" spc="-6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as</a:t>
            </a:r>
            <a:r>
              <a:rPr dirty="0" sz="2600" spc="-3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a</a:t>
            </a:r>
            <a:r>
              <a:rPr dirty="0" sz="2600" spc="-5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physician</a:t>
            </a:r>
            <a:r>
              <a:rPr dirty="0" sz="2600" spc="-5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who</a:t>
            </a:r>
            <a:r>
              <a:rPr dirty="0" sz="2600" spc="-5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actively</a:t>
            </a:r>
            <a:r>
              <a:rPr dirty="0" sz="2600" spc="-35">
                <a:latin typeface="Elevance Sans"/>
                <a:cs typeface="Elevance Sans"/>
              </a:rPr>
              <a:t> </a:t>
            </a:r>
            <a:r>
              <a:rPr dirty="0" sz="2600" spc="-10">
                <a:latin typeface="Elevance Sans"/>
                <a:cs typeface="Elevance Sans"/>
              </a:rPr>
              <a:t>assists </a:t>
            </a:r>
            <a:r>
              <a:rPr dirty="0" sz="2600">
                <a:latin typeface="Elevance Sans"/>
                <a:cs typeface="Elevance Sans"/>
              </a:rPr>
              <a:t>the</a:t>
            </a:r>
            <a:r>
              <a:rPr dirty="0" sz="2600" spc="-40">
                <a:latin typeface="Elevance Sans"/>
                <a:cs typeface="Elevance Sans"/>
              </a:rPr>
              <a:t> </a:t>
            </a:r>
            <a:r>
              <a:rPr dirty="0" sz="2600" spc="-10">
                <a:latin typeface="Elevance Sans"/>
                <a:cs typeface="Elevance Sans"/>
              </a:rPr>
              <a:t>operating</a:t>
            </a:r>
            <a:r>
              <a:rPr dirty="0" sz="2600" spc="-50">
                <a:latin typeface="Elevance Sans"/>
                <a:cs typeface="Elevance Sans"/>
              </a:rPr>
              <a:t> </a:t>
            </a:r>
            <a:r>
              <a:rPr dirty="0" sz="2600" spc="-10">
                <a:latin typeface="Elevance Sans"/>
                <a:cs typeface="Elevance Sans"/>
              </a:rPr>
              <a:t>surgeon</a:t>
            </a:r>
            <a:endParaRPr sz="2600">
              <a:latin typeface="Elevance Sans"/>
              <a:cs typeface="Elevance Sans"/>
            </a:endParaRPr>
          </a:p>
          <a:p>
            <a:pPr algn="just" lvl="1" marL="697230" marR="5080" indent="-227965">
              <a:lnSpc>
                <a:spcPts val="2380"/>
              </a:lnSpc>
              <a:spcBef>
                <a:spcPts val="50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200">
                <a:latin typeface="Elevance Sans"/>
                <a:cs typeface="Elevance Sans"/>
              </a:rPr>
              <a:t>Assistant</a:t>
            </a:r>
            <a:r>
              <a:rPr dirty="0" sz="2200" spc="-65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may</a:t>
            </a:r>
            <a:r>
              <a:rPr dirty="0" sz="2200" spc="-50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be</a:t>
            </a:r>
            <a:r>
              <a:rPr dirty="0" sz="2200" spc="-70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necessary</a:t>
            </a:r>
            <a:r>
              <a:rPr dirty="0" sz="2200" spc="-45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because</a:t>
            </a:r>
            <a:r>
              <a:rPr dirty="0" sz="2200" spc="-60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of</a:t>
            </a:r>
            <a:r>
              <a:rPr dirty="0" sz="2200" spc="-60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the</a:t>
            </a:r>
            <a:r>
              <a:rPr dirty="0" sz="2200" spc="-50">
                <a:latin typeface="Elevance Sans"/>
                <a:cs typeface="Elevance Sans"/>
              </a:rPr>
              <a:t> </a:t>
            </a:r>
            <a:r>
              <a:rPr dirty="0" sz="2200" spc="-10">
                <a:latin typeface="Elevance Sans"/>
                <a:cs typeface="Elevance Sans"/>
              </a:rPr>
              <a:t>complex</a:t>
            </a:r>
            <a:r>
              <a:rPr dirty="0" sz="2200" spc="-65">
                <a:latin typeface="Elevance Sans"/>
                <a:cs typeface="Elevance Sans"/>
              </a:rPr>
              <a:t> </a:t>
            </a:r>
            <a:r>
              <a:rPr dirty="0" sz="2200" spc="-10">
                <a:latin typeface="Elevance Sans"/>
                <a:cs typeface="Elevance Sans"/>
              </a:rPr>
              <a:t>nature</a:t>
            </a:r>
            <a:r>
              <a:rPr dirty="0" sz="2200" spc="-50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of</a:t>
            </a:r>
            <a:r>
              <a:rPr dirty="0" sz="2200" spc="405">
                <a:latin typeface="Elevance Sans"/>
                <a:cs typeface="Elevance Sans"/>
              </a:rPr>
              <a:t> </a:t>
            </a:r>
            <a:r>
              <a:rPr dirty="0" sz="2200" spc="-10">
                <a:latin typeface="Elevance Sans"/>
                <a:cs typeface="Elevance Sans"/>
              </a:rPr>
              <a:t>procedure(s) </a:t>
            </a:r>
            <a:r>
              <a:rPr dirty="0" sz="2200" spc="-10">
                <a:latin typeface="Elevance Sans"/>
                <a:cs typeface="Elevance Sans"/>
              </a:rPr>
              <a:t>	</a:t>
            </a:r>
            <a:r>
              <a:rPr dirty="0" sz="2200">
                <a:latin typeface="Elevance Sans"/>
                <a:cs typeface="Elevance Sans"/>
              </a:rPr>
              <a:t>or</a:t>
            </a:r>
            <a:r>
              <a:rPr dirty="0" sz="2200" spc="-55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the</a:t>
            </a:r>
            <a:r>
              <a:rPr dirty="0" sz="2200" spc="-55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patient’s</a:t>
            </a:r>
            <a:r>
              <a:rPr dirty="0" sz="2200" spc="-65">
                <a:latin typeface="Elevance Sans"/>
                <a:cs typeface="Elevance Sans"/>
              </a:rPr>
              <a:t> </a:t>
            </a:r>
            <a:r>
              <a:rPr dirty="0" sz="2200" spc="-10">
                <a:latin typeface="Elevance Sans"/>
                <a:cs typeface="Elevance Sans"/>
              </a:rPr>
              <a:t>condition</a:t>
            </a:r>
            <a:endParaRPr sz="2200">
              <a:latin typeface="Elevance Sans"/>
              <a:cs typeface="Elevance Sans"/>
            </a:endParaRPr>
          </a:p>
          <a:p>
            <a:pPr algn="just" lvl="1" marL="697865" indent="-22796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697865" algn="l"/>
              </a:tabLst>
            </a:pPr>
            <a:r>
              <a:rPr dirty="0" sz="2200">
                <a:latin typeface="Elevance Sans"/>
                <a:cs typeface="Elevance Sans"/>
              </a:rPr>
              <a:t>Assistant</a:t>
            </a:r>
            <a:r>
              <a:rPr dirty="0" sz="2200" spc="-60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is</a:t>
            </a:r>
            <a:r>
              <a:rPr dirty="0" sz="2200" spc="-60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usually</a:t>
            </a:r>
            <a:r>
              <a:rPr dirty="0" sz="2200" spc="-50">
                <a:latin typeface="Elevance Sans"/>
                <a:cs typeface="Elevance Sans"/>
              </a:rPr>
              <a:t> </a:t>
            </a:r>
            <a:r>
              <a:rPr dirty="0" sz="2200" spc="-10">
                <a:latin typeface="Elevance Sans"/>
                <a:cs typeface="Elevance Sans"/>
              </a:rPr>
              <a:t>trained</a:t>
            </a:r>
            <a:r>
              <a:rPr dirty="0" sz="2200" spc="-55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in</a:t>
            </a:r>
            <a:r>
              <a:rPr dirty="0" sz="2200" spc="-55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same</a:t>
            </a:r>
            <a:r>
              <a:rPr dirty="0" sz="2200" spc="-50">
                <a:latin typeface="Elevance Sans"/>
                <a:cs typeface="Elevance Sans"/>
              </a:rPr>
              <a:t> </a:t>
            </a:r>
            <a:r>
              <a:rPr dirty="0" sz="2200" spc="-10">
                <a:latin typeface="Elevance Sans"/>
                <a:cs typeface="Elevance Sans"/>
              </a:rPr>
              <a:t>specialty</a:t>
            </a:r>
            <a:endParaRPr sz="2200">
              <a:latin typeface="Elevance Sans"/>
              <a:cs typeface="Elevance Sans"/>
            </a:endParaRPr>
          </a:p>
          <a:p>
            <a:pPr algn="just" lvl="1" marL="697230" marR="75565" indent="-227965">
              <a:lnSpc>
                <a:spcPts val="2380"/>
              </a:lnSpc>
              <a:spcBef>
                <a:spcPts val="53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200">
                <a:latin typeface="Elevance Sans"/>
                <a:cs typeface="Elevance Sans"/>
              </a:rPr>
              <a:t>Assistant</a:t>
            </a:r>
            <a:r>
              <a:rPr dirty="0" sz="2200" spc="-70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at</a:t>
            </a:r>
            <a:r>
              <a:rPr dirty="0" sz="2200" spc="-65">
                <a:latin typeface="Elevance Sans"/>
                <a:cs typeface="Elevance Sans"/>
              </a:rPr>
              <a:t> </a:t>
            </a:r>
            <a:r>
              <a:rPr dirty="0" sz="2200" spc="-10">
                <a:latin typeface="Elevance Sans"/>
                <a:cs typeface="Elevance Sans"/>
              </a:rPr>
              <a:t>surgery</a:t>
            </a:r>
            <a:r>
              <a:rPr dirty="0" sz="2200" spc="-45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may</a:t>
            </a:r>
            <a:r>
              <a:rPr dirty="0" sz="2200" spc="-55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be</a:t>
            </a:r>
            <a:r>
              <a:rPr dirty="0" sz="2200" spc="-75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physician</a:t>
            </a:r>
            <a:r>
              <a:rPr dirty="0" sz="2200" spc="-65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assistant,</a:t>
            </a:r>
            <a:r>
              <a:rPr dirty="0" sz="2200" spc="-65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nurse</a:t>
            </a:r>
            <a:r>
              <a:rPr dirty="0" sz="2200" spc="-50">
                <a:latin typeface="Elevance Sans"/>
                <a:cs typeface="Elevance Sans"/>
              </a:rPr>
              <a:t> </a:t>
            </a:r>
            <a:r>
              <a:rPr dirty="0" sz="2200" spc="-10">
                <a:latin typeface="Elevance Sans"/>
                <a:cs typeface="Elevance Sans"/>
              </a:rPr>
              <a:t>practitioner</a:t>
            </a:r>
            <a:r>
              <a:rPr dirty="0" sz="2200" spc="-45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or</a:t>
            </a:r>
            <a:r>
              <a:rPr dirty="0" sz="2200" spc="-60">
                <a:latin typeface="Elevance Sans"/>
                <a:cs typeface="Elevance Sans"/>
              </a:rPr>
              <a:t> </a:t>
            </a:r>
            <a:r>
              <a:rPr dirty="0" sz="2200" spc="-10">
                <a:latin typeface="Elevance Sans"/>
                <a:cs typeface="Elevance Sans"/>
              </a:rPr>
              <a:t>nurse </a:t>
            </a:r>
            <a:r>
              <a:rPr dirty="0" sz="2200" spc="-10">
                <a:latin typeface="Elevance Sans"/>
                <a:cs typeface="Elevance Sans"/>
              </a:rPr>
              <a:t>	</a:t>
            </a:r>
            <a:r>
              <a:rPr dirty="0" sz="2200">
                <a:latin typeface="Elevance Sans"/>
                <a:cs typeface="Elevance Sans"/>
              </a:rPr>
              <a:t>midwife</a:t>
            </a:r>
            <a:r>
              <a:rPr dirty="0" sz="2200" spc="-75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acting</a:t>
            </a:r>
            <a:r>
              <a:rPr dirty="0" sz="2200" spc="-60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under</a:t>
            </a:r>
            <a:r>
              <a:rPr dirty="0" sz="2200" spc="-55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the</a:t>
            </a:r>
            <a:r>
              <a:rPr dirty="0" sz="2200" spc="-60">
                <a:latin typeface="Elevance Sans"/>
                <a:cs typeface="Elevance Sans"/>
              </a:rPr>
              <a:t> </a:t>
            </a:r>
            <a:r>
              <a:rPr dirty="0" sz="2200" spc="-10">
                <a:latin typeface="Elevance Sans"/>
                <a:cs typeface="Elevance Sans"/>
              </a:rPr>
              <a:t>direct</a:t>
            </a:r>
            <a:r>
              <a:rPr dirty="0" sz="2200" spc="-60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supervision</a:t>
            </a:r>
            <a:r>
              <a:rPr dirty="0" sz="2200" spc="-50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of</a:t>
            </a:r>
            <a:r>
              <a:rPr dirty="0" sz="2200" spc="-60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a</a:t>
            </a:r>
            <a:r>
              <a:rPr dirty="0" sz="2200" spc="-70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physician,</a:t>
            </a:r>
            <a:r>
              <a:rPr dirty="0" sz="2200" spc="-70">
                <a:latin typeface="Elevance Sans"/>
                <a:cs typeface="Elevance Sans"/>
              </a:rPr>
              <a:t> </a:t>
            </a:r>
            <a:r>
              <a:rPr dirty="0" sz="2200" spc="-10">
                <a:latin typeface="Elevance Sans"/>
                <a:cs typeface="Elevance Sans"/>
              </a:rPr>
              <a:t>where</a:t>
            </a:r>
            <a:r>
              <a:rPr dirty="0" sz="2200" spc="-65">
                <a:latin typeface="Elevance Sans"/>
                <a:cs typeface="Elevance Sans"/>
              </a:rPr>
              <a:t> </a:t>
            </a:r>
            <a:r>
              <a:rPr dirty="0" sz="2200" spc="-10">
                <a:latin typeface="Elevance Sans"/>
                <a:cs typeface="Elevance Sans"/>
              </a:rPr>
              <a:t>physician </a:t>
            </a:r>
            <a:r>
              <a:rPr dirty="0" sz="2200" spc="-10">
                <a:latin typeface="Elevance Sans"/>
                <a:cs typeface="Elevance Sans"/>
              </a:rPr>
              <a:t>	</a:t>
            </a:r>
            <a:r>
              <a:rPr dirty="0" sz="2200">
                <a:latin typeface="Elevance Sans"/>
                <a:cs typeface="Elevance Sans"/>
              </a:rPr>
              <a:t>acts</a:t>
            </a:r>
            <a:r>
              <a:rPr dirty="0" sz="2200" spc="-35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as</a:t>
            </a:r>
            <a:r>
              <a:rPr dirty="0" sz="2200" spc="-55">
                <a:latin typeface="Elevance Sans"/>
                <a:cs typeface="Elevance Sans"/>
              </a:rPr>
              <a:t> </a:t>
            </a:r>
            <a:r>
              <a:rPr dirty="0" sz="2200" spc="-10">
                <a:latin typeface="Elevance Sans"/>
                <a:cs typeface="Elevance Sans"/>
              </a:rPr>
              <a:t>surgeon</a:t>
            </a:r>
            <a:r>
              <a:rPr dirty="0" sz="2200" spc="-20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and</a:t>
            </a:r>
            <a:r>
              <a:rPr dirty="0" sz="2200" spc="-55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the</a:t>
            </a:r>
            <a:r>
              <a:rPr dirty="0" sz="2200" spc="-40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assistant</a:t>
            </a:r>
            <a:r>
              <a:rPr dirty="0" sz="2200" spc="-40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at</a:t>
            </a:r>
            <a:r>
              <a:rPr dirty="0" sz="2200" spc="-45">
                <a:latin typeface="Elevance Sans"/>
                <a:cs typeface="Elevance Sans"/>
              </a:rPr>
              <a:t> </a:t>
            </a:r>
            <a:r>
              <a:rPr dirty="0" sz="2200" spc="-10">
                <a:latin typeface="Elevance Sans"/>
                <a:cs typeface="Elevance Sans"/>
              </a:rPr>
              <a:t>surgery</a:t>
            </a:r>
            <a:r>
              <a:rPr dirty="0" sz="2200" spc="-20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as</a:t>
            </a:r>
            <a:r>
              <a:rPr dirty="0" sz="2200" spc="-45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an</a:t>
            </a:r>
            <a:r>
              <a:rPr dirty="0" sz="2200" spc="-55">
                <a:latin typeface="Elevance Sans"/>
                <a:cs typeface="Elevance Sans"/>
              </a:rPr>
              <a:t> </a:t>
            </a:r>
            <a:r>
              <a:rPr dirty="0" sz="2200" spc="-10">
                <a:latin typeface="Elevance Sans"/>
                <a:cs typeface="Elevance Sans"/>
              </a:rPr>
              <a:t>assistant</a:t>
            </a:r>
            <a:endParaRPr sz="2200">
              <a:latin typeface="Elevance Sans"/>
              <a:cs typeface="Elevance Sans"/>
            </a:endParaRPr>
          </a:p>
          <a:p>
            <a:pPr algn="just"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>
                <a:latin typeface="Elevance Sans"/>
                <a:cs typeface="Elevance Sans"/>
              </a:rPr>
              <a:t>Assistant</a:t>
            </a:r>
            <a:r>
              <a:rPr dirty="0" sz="2600" spc="-110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at</a:t>
            </a:r>
            <a:r>
              <a:rPr dirty="0" sz="2600" spc="-8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surgery</a:t>
            </a:r>
            <a:r>
              <a:rPr dirty="0" sz="2600" spc="-95">
                <a:latin typeface="Elevance Sans"/>
                <a:cs typeface="Elevance Sans"/>
              </a:rPr>
              <a:t> </a:t>
            </a:r>
            <a:r>
              <a:rPr dirty="0" sz="2600">
                <a:latin typeface="Elevance Sans"/>
                <a:cs typeface="Elevance Sans"/>
              </a:rPr>
              <a:t>modifiers</a:t>
            </a:r>
            <a:r>
              <a:rPr dirty="0" sz="2600" spc="-90">
                <a:latin typeface="Elevance Sans"/>
                <a:cs typeface="Elevance Sans"/>
              </a:rPr>
              <a:t> </a:t>
            </a:r>
            <a:r>
              <a:rPr dirty="0" sz="2600" spc="-10">
                <a:latin typeface="Elevance Sans"/>
                <a:cs typeface="Elevance Sans"/>
              </a:rPr>
              <a:t>include</a:t>
            </a:r>
            <a:endParaRPr sz="2600">
              <a:latin typeface="Elevance Sans"/>
              <a:cs typeface="Elevance Sans"/>
            </a:endParaRPr>
          </a:p>
          <a:p>
            <a:pPr algn="just" lvl="1" marL="697865" indent="-227965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697865" algn="l"/>
              </a:tabLst>
            </a:pPr>
            <a:r>
              <a:rPr dirty="0" sz="2200">
                <a:latin typeface="Elevance Sans"/>
                <a:cs typeface="Elevance Sans"/>
              </a:rPr>
              <a:t>80</a:t>
            </a:r>
            <a:r>
              <a:rPr dirty="0" sz="2200" spc="-40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if</a:t>
            </a:r>
            <a:r>
              <a:rPr dirty="0" sz="2200" spc="-40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the</a:t>
            </a:r>
            <a:r>
              <a:rPr dirty="0" sz="2200" spc="-35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services</a:t>
            </a:r>
            <a:r>
              <a:rPr dirty="0" sz="2200" spc="-15">
                <a:latin typeface="Elevance Sans"/>
                <a:cs typeface="Elevance Sans"/>
              </a:rPr>
              <a:t> </a:t>
            </a:r>
            <a:r>
              <a:rPr dirty="0" sz="2200" spc="-10">
                <a:latin typeface="Elevance Sans"/>
                <a:cs typeface="Elevance Sans"/>
              </a:rPr>
              <a:t>are</a:t>
            </a:r>
            <a:r>
              <a:rPr dirty="0" sz="2200" spc="-50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by</a:t>
            </a:r>
            <a:r>
              <a:rPr dirty="0" sz="2200" spc="-35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a</a:t>
            </a:r>
            <a:r>
              <a:rPr dirty="0" sz="2200" spc="-45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MD</a:t>
            </a:r>
            <a:r>
              <a:rPr dirty="0" sz="2200" spc="-35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or</a:t>
            </a:r>
            <a:r>
              <a:rPr dirty="0" sz="2200" spc="-30">
                <a:latin typeface="Elevance Sans"/>
                <a:cs typeface="Elevance Sans"/>
              </a:rPr>
              <a:t> </a:t>
            </a:r>
            <a:r>
              <a:rPr dirty="0" sz="2200" spc="-25">
                <a:latin typeface="Elevance Sans"/>
                <a:cs typeface="Elevance Sans"/>
              </a:rPr>
              <a:t>DO</a:t>
            </a:r>
            <a:endParaRPr sz="2200">
              <a:latin typeface="Elevance Sans"/>
              <a:cs typeface="Elevance Sans"/>
            </a:endParaRPr>
          </a:p>
          <a:p>
            <a:pPr algn="just" lvl="1" marL="697865" indent="-22796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7865" algn="l"/>
              </a:tabLst>
            </a:pPr>
            <a:r>
              <a:rPr dirty="0" sz="2200">
                <a:latin typeface="Elevance Sans"/>
                <a:cs typeface="Elevance Sans"/>
              </a:rPr>
              <a:t>AS</a:t>
            </a:r>
            <a:r>
              <a:rPr dirty="0" sz="2200" spc="-35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if</a:t>
            </a:r>
            <a:r>
              <a:rPr dirty="0" sz="2200" spc="-50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by</a:t>
            </a:r>
            <a:r>
              <a:rPr dirty="0" sz="2200" spc="-30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an</a:t>
            </a:r>
            <a:r>
              <a:rPr dirty="0" sz="2200" spc="-35">
                <a:latin typeface="Elevance Sans"/>
                <a:cs typeface="Elevance Sans"/>
              </a:rPr>
              <a:t> </a:t>
            </a:r>
            <a:r>
              <a:rPr dirty="0" sz="2200" spc="-50">
                <a:latin typeface="Elevance Sans"/>
                <a:cs typeface="Elevance Sans"/>
              </a:rPr>
              <a:t>NP,</a:t>
            </a:r>
            <a:r>
              <a:rPr dirty="0" sz="2200" spc="-40">
                <a:latin typeface="Elevance Sans"/>
                <a:cs typeface="Elevance Sans"/>
              </a:rPr>
              <a:t> </a:t>
            </a:r>
            <a:r>
              <a:rPr dirty="0" sz="2200" spc="-55">
                <a:latin typeface="Elevance Sans"/>
                <a:cs typeface="Elevance Sans"/>
              </a:rPr>
              <a:t>PA</a:t>
            </a:r>
            <a:r>
              <a:rPr dirty="0" sz="2200" spc="-25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or</a:t>
            </a:r>
            <a:r>
              <a:rPr dirty="0" sz="2200" spc="-35">
                <a:latin typeface="Elevance Sans"/>
                <a:cs typeface="Elevance Sans"/>
              </a:rPr>
              <a:t> </a:t>
            </a:r>
            <a:r>
              <a:rPr dirty="0" sz="2200" spc="-25">
                <a:latin typeface="Elevance Sans"/>
                <a:cs typeface="Elevance Sans"/>
              </a:rPr>
              <a:t>CNS</a:t>
            </a:r>
            <a:endParaRPr sz="2200">
              <a:latin typeface="Elevance Sans"/>
              <a:cs typeface="Elevance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854" y="6276619"/>
            <a:ext cx="1377324" cy="37519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5133" y="6306527"/>
            <a:ext cx="1230789" cy="315385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1419840" y="6293425"/>
            <a:ext cx="0" cy="313690"/>
          </a:xfrm>
          <a:custGeom>
            <a:avLst/>
            <a:gdLst/>
            <a:ahLst/>
            <a:cxnLst/>
            <a:rect l="l" t="t" r="r" b="b"/>
            <a:pathLst>
              <a:path w="0" h="313690">
                <a:moveTo>
                  <a:pt x="0" y="0"/>
                </a:moveTo>
                <a:lnTo>
                  <a:pt x="0" y="313156"/>
                </a:lnTo>
              </a:path>
            </a:pathLst>
          </a:custGeom>
          <a:ln w="15875">
            <a:solidFill>
              <a:srgbClr val="125F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1923" rIns="0" bIns="0" rtlCol="0" vert="horz">
            <a:spAutoFit/>
          </a:bodyPr>
          <a:lstStyle/>
          <a:p>
            <a:pPr marL="3911600" marR="5080">
              <a:lnSpc>
                <a:spcPts val="4320"/>
              </a:lnSpc>
              <a:spcBef>
                <a:spcPts val="640"/>
              </a:spcBef>
            </a:pPr>
            <a:r>
              <a:rPr dirty="0" sz="4000">
                <a:solidFill>
                  <a:srgbClr val="162F73"/>
                </a:solidFill>
              </a:rPr>
              <a:t>Assistant</a:t>
            </a:r>
            <a:r>
              <a:rPr dirty="0" sz="4000" spc="-160">
                <a:solidFill>
                  <a:srgbClr val="162F73"/>
                </a:solidFill>
              </a:rPr>
              <a:t> </a:t>
            </a:r>
            <a:r>
              <a:rPr dirty="0" sz="4000">
                <a:solidFill>
                  <a:srgbClr val="162F73"/>
                </a:solidFill>
              </a:rPr>
              <a:t>at</a:t>
            </a:r>
            <a:r>
              <a:rPr dirty="0" sz="4000" spc="-145">
                <a:solidFill>
                  <a:srgbClr val="162F73"/>
                </a:solidFill>
              </a:rPr>
              <a:t> </a:t>
            </a:r>
            <a:r>
              <a:rPr dirty="0" sz="4000">
                <a:solidFill>
                  <a:srgbClr val="162F73"/>
                </a:solidFill>
              </a:rPr>
              <a:t>Surgery</a:t>
            </a:r>
            <a:r>
              <a:rPr dirty="0" sz="4000" spc="-140">
                <a:solidFill>
                  <a:srgbClr val="162F73"/>
                </a:solidFill>
              </a:rPr>
              <a:t> </a:t>
            </a:r>
            <a:r>
              <a:rPr dirty="0" sz="4000" spc="-10">
                <a:solidFill>
                  <a:srgbClr val="162F73"/>
                </a:solidFill>
              </a:rPr>
              <a:t>Policy Indicators</a:t>
            </a:r>
            <a:endParaRPr sz="40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868737" cy="6855582"/>
          </a:xfrm>
          <a:prstGeom prst="rect">
            <a:avLst/>
          </a:prstGeom>
        </p:spPr>
      </p:pic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4263390" y="1900965"/>
          <a:ext cx="7172959" cy="3207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5390"/>
                <a:gridCol w="5868670"/>
              </a:tblGrid>
              <a:tr h="639445">
                <a:tc>
                  <a:txBody>
                    <a:bodyPr/>
                    <a:lstStyle/>
                    <a:p>
                      <a:pPr marL="140335" marR="133985" indent="1600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800" spc="-10" b="0">
                          <a:solidFill>
                            <a:srgbClr val="FFFFFF"/>
                          </a:solidFill>
                          <a:latin typeface="Elevance Sans Medium"/>
                          <a:cs typeface="Elevance Sans Medium"/>
                        </a:rPr>
                        <a:t>Policy </a:t>
                      </a:r>
                      <a:r>
                        <a:rPr dirty="0" sz="1800" spc="-20" b="0">
                          <a:solidFill>
                            <a:srgbClr val="FFFFFF"/>
                          </a:solidFill>
                          <a:latin typeface="Elevance Sans Medium"/>
                          <a:cs typeface="Elevance Sans Medium"/>
                        </a:rPr>
                        <a:t>Indicator</a:t>
                      </a:r>
                      <a:endParaRPr sz="1800">
                        <a:latin typeface="Elevance Sans Medium"/>
                        <a:cs typeface="Elevance Sans Medium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115FA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dirty="0" sz="1800" spc="-10" b="0">
                          <a:solidFill>
                            <a:srgbClr val="FFFFFF"/>
                          </a:solidFill>
                          <a:latin typeface="Elevance Sans Medium"/>
                          <a:cs typeface="Elevance Sans Medium"/>
                        </a:rPr>
                        <a:t>Description</a:t>
                      </a:r>
                      <a:endParaRPr sz="1800">
                        <a:latin typeface="Elevance Sans Medium"/>
                        <a:cs typeface="Elevance Sans Medium"/>
                      </a:endParaRPr>
                    </a:p>
                  </a:txBody>
                  <a:tcPr marL="0" marR="0" marB="0" marT="172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115FAF"/>
                    </a:solidFill>
                  </a:tcPr>
                </a:tc>
              </a:tr>
              <a:tr h="881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 spc="-50">
                          <a:latin typeface="Elevance Sans"/>
                          <a:cs typeface="Elevance Sans"/>
                        </a:rPr>
                        <a:t>0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76200">
                    <a:lnR w="12700">
                      <a:solidFill>
                        <a:srgbClr val="E0ECF9"/>
                      </a:solidFill>
                      <a:prstDash val="solid"/>
                    </a:lnR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309245">
                        <a:lnSpc>
                          <a:spcPct val="107200"/>
                        </a:lnSpc>
                        <a:spcBef>
                          <a:spcPts val="245"/>
                        </a:spcBef>
                      </a:pPr>
                      <a:r>
                        <a:rPr dirty="0" sz="1600">
                          <a:latin typeface="Elevance Sans"/>
                          <a:cs typeface="Elevance Sans"/>
                        </a:rPr>
                        <a:t>Payment</a:t>
                      </a:r>
                      <a:r>
                        <a:rPr dirty="0" sz="1600" spc="-7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restriction</a:t>
                      </a:r>
                      <a:r>
                        <a:rPr dirty="0" sz="1600" spc="-2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for</a:t>
                      </a:r>
                      <a:r>
                        <a:rPr dirty="0" sz="1600" spc="-6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assistants</a:t>
                      </a:r>
                      <a:r>
                        <a:rPr dirty="0" sz="1600" spc="-2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at</a:t>
                      </a:r>
                      <a:r>
                        <a:rPr dirty="0" sz="1600" spc="-6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surgery</a:t>
                      </a:r>
                      <a:r>
                        <a:rPr dirty="0" sz="1600" spc="-5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applies</a:t>
                      </a:r>
                      <a:r>
                        <a:rPr dirty="0" sz="1600" spc="-5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to</a:t>
                      </a:r>
                      <a:r>
                        <a:rPr dirty="0" sz="1600" spc="-5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this procedure</a:t>
                      </a:r>
                      <a:r>
                        <a:rPr dirty="0" sz="16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unless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supporting</a:t>
                      </a:r>
                      <a:r>
                        <a:rPr dirty="0" sz="1600" spc="-1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documentation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is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submitted</a:t>
                      </a:r>
                      <a:r>
                        <a:rPr dirty="0" sz="1600" spc="-1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25">
                          <a:latin typeface="Elevance Sans"/>
                          <a:cs typeface="Elevance Sans"/>
                        </a:rPr>
                        <a:t>to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establish</a:t>
                      </a:r>
                      <a:r>
                        <a:rPr dirty="0" sz="16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medical</a:t>
                      </a:r>
                      <a:r>
                        <a:rPr dirty="0" sz="1600" spc="-4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necessity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E0ECF9"/>
                      </a:solidFill>
                      <a:prstDash val="solid"/>
                    </a:lnL>
                    <a:lnR w="12700">
                      <a:solidFill>
                        <a:srgbClr val="E0ECF9"/>
                      </a:solidFill>
                      <a:prstDash val="solid"/>
                    </a:lnR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</a:tr>
              <a:tr h="620395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dirty="0" sz="1600" spc="-50">
                          <a:latin typeface="Elevance Sans"/>
                          <a:cs typeface="Elevance Sans"/>
                        </a:rPr>
                        <a:t>1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179705"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146050">
                        <a:lnSpc>
                          <a:spcPct val="107500"/>
                        </a:lnSpc>
                        <a:spcBef>
                          <a:spcPts val="240"/>
                        </a:spcBef>
                      </a:pPr>
                      <a:r>
                        <a:rPr dirty="0" sz="1600" spc="-10">
                          <a:latin typeface="Elevance Sans"/>
                          <a:cs typeface="Elevance Sans"/>
                        </a:rPr>
                        <a:t>Statutory</a:t>
                      </a:r>
                      <a:r>
                        <a:rPr dirty="0" sz="1600" spc="-2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payment</a:t>
                      </a:r>
                      <a:r>
                        <a:rPr dirty="0" sz="1600" spc="-5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restriction</a:t>
                      </a:r>
                      <a:r>
                        <a:rPr dirty="0" sz="1600" spc="-2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for</a:t>
                      </a:r>
                      <a:r>
                        <a:rPr dirty="0" sz="1600" spc="-7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assistants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at</a:t>
                      </a:r>
                      <a:r>
                        <a:rPr dirty="0" sz="1600" spc="-5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surgery</a:t>
                      </a:r>
                      <a:r>
                        <a:rPr dirty="0" sz="1600" spc="-5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applies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to</a:t>
                      </a:r>
                      <a:r>
                        <a:rPr dirty="0" sz="1600" spc="-2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this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procedure.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Assistant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at</a:t>
                      </a:r>
                      <a:r>
                        <a:rPr dirty="0" sz="16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surgery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may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not</a:t>
                      </a:r>
                      <a:r>
                        <a:rPr dirty="0" sz="1600" spc="-4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be</a:t>
                      </a:r>
                      <a:r>
                        <a:rPr dirty="0" sz="16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paid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E0ECF9"/>
                      </a:solidFill>
                      <a:prstDash val="solid"/>
                    </a:lnL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</a:tr>
              <a:tr h="620395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dirty="0" sz="1600" spc="-50">
                          <a:latin typeface="Elevance Sans"/>
                          <a:cs typeface="Elevance Sans"/>
                        </a:rPr>
                        <a:t>2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179070"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120650">
                        <a:lnSpc>
                          <a:spcPct val="107500"/>
                        </a:lnSpc>
                        <a:spcBef>
                          <a:spcPts val="240"/>
                        </a:spcBef>
                      </a:pPr>
                      <a:r>
                        <a:rPr dirty="0" sz="1600">
                          <a:latin typeface="Elevance Sans"/>
                          <a:cs typeface="Elevance Sans"/>
                        </a:rPr>
                        <a:t>Payment</a:t>
                      </a:r>
                      <a:r>
                        <a:rPr dirty="0" sz="1600" spc="-6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restriction</a:t>
                      </a:r>
                      <a:r>
                        <a:rPr dirty="0" sz="1600" spc="-1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for</a:t>
                      </a:r>
                      <a:r>
                        <a:rPr dirty="0" sz="1600" spc="-5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assistants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at</a:t>
                      </a:r>
                      <a:r>
                        <a:rPr dirty="0" sz="1600" spc="-5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surgery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does</a:t>
                      </a:r>
                      <a:r>
                        <a:rPr dirty="0" sz="1600" spc="-5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not</a:t>
                      </a:r>
                      <a:r>
                        <a:rPr dirty="0" sz="1600" spc="-4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apply</a:t>
                      </a:r>
                      <a:r>
                        <a:rPr dirty="0" sz="1600" spc="-4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25">
                          <a:latin typeface="Elevance Sans"/>
                          <a:cs typeface="Elevance Sans"/>
                        </a:rPr>
                        <a:t>to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this</a:t>
                      </a:r>
                      <a:r>
                        <a:rPr dirty="0" sz="1600" spc="-2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procedure.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Assistant</a:t>
                      </a:r>
                      <a:r>
                        <a:rPr dirty="0" sz="1600" spc="-1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at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surgery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may</a:t>
                      </a:r>
                      <a:r>
                        <a:rPr dirty="0" sz="16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be</a:t>
                      </a:r>
                      <a:r>
                        <a:rPr dirty="0" sz="16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paid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E0ECF9"/>
                      </a:solidFill>
                      <a:prstDash val="solid"/>
                    </a:lnL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600" spc="-50">
                          <a:latin typeface="Elevance Sans"/>
                          <a:cs typeface="Elevance Sans"/>
                        </a:rPr>
                        <a:t>9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92075"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600">
                          <a:latin typeface="Elevance Sans"/>
                          <a:cs typeface="Elevance Sans"/>
                        </a:rPr>
                        <a:t>Concept</a:t>
                      </a:r>
                      <a:r>
                        <a:rPr dirty="0" sz="1600" spc="-5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does</a:t>
                      </a:r>
                      <a:r>
                        <a:rPr dirty="0" sz="1600" spc="-6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not</a:t>
                      </a:r>
                      <a:r>
                        <a:rPr dirty="0" sz="1600" spc="-5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apply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92075">
                    <a:lnL w="12700">
                      <a:solidFill>
                        <a:srgbClr val="E0ECF9"/>
                      </a:solidFill>
                      <a:prstDash val="solid"/>
                    </a:lnL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15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9554" rIns="0" bIns="0" rtlCol="0" vert="horz">
            <a:spAutoFit/>
          </a:bodyPr>
          <a:lstStyle/>
          <a:p>
            <a:pPr marL="424180">
              <a:lnSpc>
                <a:spcPct val="100000"/>
              </a:lnSpc>
              <a:spcBef>
                <a:spcPts val="105"/>
              </a:spcBef>
            </a:pPr>
            <a:r>
              <a:rPr dirty="0" sz="4400" spc="-45"/>
              <a:t>Co-</a:t>
            </a:r>
            <a:r>
              <a:rPr dirty="0" sz="4400" spc="-20"/>
              <a:t>surgeons</a:t>
            </a:r>
            <a:r>
              <a:rPr dirty="0" sz="4400" spc="-85"/>
              <a:t> </a:t>
            </a:r>
            <a:r>
              <a:rPr dirty="0" sz="4400"/>
              <a:t>(Modifier</a:t>
            </a:r>
            <a:r>
              <a:rPr dirty="0" sz="4400" spc="-110"/>
              <a:t> </a:t>
            </a:r>
            <a:r>
              <a:rPr dirty="0" sz="4400" spc="-25"/>
              <a:t>62)</a:t>
            </a:r>
            <a:endParaRPr sz="4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15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573663"/>
            <a:ext cx="10074910" cy="301117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39395" marR="782320" indent="-227329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">
                <a:latin typeface="Elevance Sans"/>
                <a:cs typeface="Elevance Sans"/>
              </a:rPr>
              <a:t>Indicator</a:t>
            </a:r>
            <a:r>
              <a:rPr dirty="0" sz="2800" spc="-6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for</a:t>
            </a:r>
            <a:r>
              <a:rPr dirty="0" sz="2800" spc="-9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services</a:t>
            </a:r>
            <a:r>
              <a:rPr dirty="0" sz="2800" spc="-6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that</a:t>
            </a:r>
            <a:r>
              <a:rPr dirty="0" sz="2800" spc="-8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two</a:t>
            </a:r>
            <a:r>
              <a:rPr dirty="0" sz="2800" spc="-75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surgeons,</a:t>
            </a:r>
            <a:r>
              <a:rPr dirty="0" sz="2800" spc="-7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each</a:t>
            </a:r>
            <a:r>
              <a:rPr dirty="0" sz="2800" spc="-8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in</a:t>
            </a:r>
            <a:r>
              <a:rPr dirty="0" sz="2800" spc="-100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different 	specialty</a:t>
            </a:r>
            <a:endParaRPr sz="2800">
              <a:latin typeface="Elevance Sans"/>
              <a:cs typeface="Elevance Sans"/>
            </a:endParaRPr>
          </a:p>
          <a:p>
            <a:pPr marL="239395" marR="5080" indent="-227329">
              <a:lnSpc>
                <a:spcPts val="303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40">
                <a:latin typeface="Elevance Sans"/>
                <a:cs typeface="Elevance Sans"/>
              </a:rPr>
              <a:t>Co-</a:t>
            </a:r>
            <a:r>
              <a:rPr dirty="0" sz="2800" spc="-10">
                <a:latin typeface="Elevance Sans"/>
                <a:cs typeface="Elevance Sans"/>
              </a:rPr>
              <a:t>surgeons</a:t>
            </a:r>
            <a:r>
              <a:rPr dirty="0" sz="2800" spc="-7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are</a:t>
            </a:r>
            <a:r>
              <a:rPr dirty="0" sz="2800" spc="-10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defined</a:t>
            </a:r>
            <a:r>
              <a:rPr dirty="0" sz="2800" spc="-9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as</a:t>
            </a:r>
            <a:r>
              <a:rPr dirty="0" sz="2800" spc="-10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two</a:t>
            </a:r>
            <a:r>
              <a:rPr dirty="0" sz="2800" spc="-9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or</a:t>
            </a:r>
            <a:r>
              <a:rPr dirty="0" sz="2800" spc="-90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more</a:t>
            </a:r>
            <a:r>
              <a:rPr dirty="0" sz="2800" spc="-90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surgeons,</a:t>
            </a:r>
            <a:r>
              <a:rPr dirty="0" sz="2800" spc="-75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where</a:t>
            </a:r>
            <a:r>
              <a:rPr dirty="0" sz="2800" spc="-75">
                <a:latin typeface="Elevance Sans"/>
                <a:cs typeface="Elevance Sans"/>
              </a:rPr>
              <a:t> </a:t>
            </a:r>
            <a:r>
              <a:rPr dirty="0" sz="2800" spc="-25">
                <a:latin typeface="Elevance Sans"/>
                <a:cs typeface="Elevance Sans"/>
              </a:rPr>
              <a:t>the </a:t>
            </a:r>
            <a:r>
              <a:rPr dirty="0" sz="2800" spc="-25">
                <a:latin typeface="Elevance Sans"/>
                <a:cs typeface="Elevance Sans"/>
              </a:rPr>
              <a:t>	</a:t>
            </a:r>
            <a:r>
              <a:rPr dirty="0" sz="2800">
                <a:latin typeface="Elevance Sans"/>
                <a:cs typeface="Elevance Sans"/>
              </a:rPr>
              <a:t>skills</a:t>
            </a:r>
            <a:r>
              <a:rPr dirty="0" sz="2800" spc="-9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of</a:t>
            </a:r>
            <a:r>
              <a:rPr dirty="0" sz="2800" spc="-10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both</a:t>
            </a:r>
            <a:r>
              <a:rPr dirty="0" sz="2800" spc="-95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surgeons</a:t>
            </a:r>
            <a:r>
              <a:rPr dirty="0" sz="2800" spc="-8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are</a:t>
            </a:r>
            <a:r>
              <a:rPr dirty="0" sz="2800" spc="-10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necessary</a:t>
            </a:r>
            <a:r>
              <a:rPr dirty="0" sz="2800" spc="-7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to</a:t>
            </a:r>
            <a:r>
              <a:rPr dirty="0" sz="2800" spc="-100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perform</a:t>
            </a:r>
            <a:r>
              <a:rPr dirty="0" sz="2800" spc="-9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distinct</a:t>
            </a:r>
            <a:r>
              <a:rPr dirty="0" sz="2800" spc="-85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parts </a:t>
            </a:r>
            <a:r>
              <a:rPr dirty="0" sz="2800" spc="-10">
                <a:latin typeface="Elevance Sans"/>
                <a:cs typeface="Elevance Sans"/>
              </a:rPr>
              <a:t>	</a:t>
            </a:r>
            <a:r>
              <a:rPr dirty="0" sz="2800">
                <a:latin typeface="Elevance Sans"/>
                <a:cs typeface="Elevance Sans"/>
              </a:rPr>
              <a:t>of</a:t>
            </a:r>
            <a:r>
              <a:rPr dirty="0" sz="2800" spc="-5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a</a:t>
            </a:r>
            <a:r>
              <a:rPr dirty="0" sz="2800" spc="-6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specific</a:t>
            </a:r>
            <a:r>
              <a:rPr dirty="0" sz="2800" spc="-50">
                <a:latin typeface="Elevance Sans"/>
                <a:cs typeface="Elevance Sans"/>
              </a:rPr>
              <a:t> </a:t>
            </a:r>
            <a:r>
              <a:rPr dirty="0" sz="2800" spc="-20">
                <a:latin typeface="Elevance Sans"/>
                <a:cs typeface="Elevance Sans"/>
              </a:rPr>
              <a:t>operative</a:t>
            </a:r>
            <a:r>
              <a:rPr dirty="0" sz="2800" spc="-35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procedure</a:t>
            </a:r>
            <a:endParaRPr sz="2800">
              <a:latin typeface="Elevance Sans"/>
              <a:cs typeface="Elevance Sans"/>
            </a:endParaRPr>
          </a:p>
          <a:p>
            <a:pPr marL="239395" marR="422909" indent="-227329">
              <a:lnSpc>
                <a:spcPts val="303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40">
                <a:latin typeface="Elevance Sans"/>
                <a:cs typeface="Elevance Sans"/>
              </a:rPr>
              <a:t>Co-</a:t>
            </a:r>
            <a:r>
              <a:rPr dirty="0" sz="2800" spc="-10">
                <a:latin typeface="Elevance Sans"/>
                <a:cs typeface="Elevance Sans"/>
              </a:rPr>
              <a:t>surgery</a:t>
            </a:r>
            <a:r>
              <a:rPr dirty="0" sz="2800" spc="-6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is</a:t>
            </a:r>
            <a:r>
              <a:rPr dirty="0" sz="2800" spc="-8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always</a:t>
            </a:r>
            <a:r>
              <a:rPr dirty="0" sz="2800" spc="-65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performed</a:t>
            </a:r>
            <a:r>
              <a:rPr dirty="0" sz="2800" spc="-7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during</a:t>
            </a:r>
            <a:r>
              <a:rPr dirty="0" sz="2800" spc="-7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the</a:t>
            </a:r>
            <a:r>
              <a:rPr dirty="0" sz="2800" spc="-7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same</a:t>
            </a:r>
            <a:r>
              <a:rPr dirty="0" sz="2800" spc="-85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operative 	session</a:t>
            </a:r>
            <a:endParaRPr sz="2800">
              <a:latin typeface="Elevance Sans"/>
              <a:cs typeface="Elevance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6673" y="5034034"/>
            <a:ext cx="198818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 b="0">
                <a:solidFill>
                  <a:srgbClr val="115FAF"/>
                </a:solidFill>
                <a:latin typeface="Elevance Sans Medium"/>
                <a:cs typeface="Elevance Sans Medium"/>
              </a:rPr>
              <a:t>Disclaimer</a:t>
            </a:r>
            <a:endParaRPr sz="3200">
              <a:latin typeface="Elevance Sans Medium"/>
              <a:cs typeface="Elevance Sans Medium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dirty="0" spc="-50"/>
              <a:t>3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3325734" y="4697389"/>
            <a:ext cx="7972425" cy="148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Elevance Sans"/>
                <a:cs typeface="Elevance Sans"/>
              </a:rPr>
              <a:t>National</a:t>
            </a:r>
            <a:r>
              <a:rPr dirty="0" sz="1200" spc="-15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Government</a:t>
            </a:r>
            <a:r>
              <a:rPr dirty="0" sz="1200" spc="-30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Services,</a:t>
            </a:r>
            <a:r>
              <a:rPr dirty="0" sz="1200" spc="-3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Inc.</a:t>
            </a:r>
            <a:r>
              <a:rPr dirty="0" sz="1200" spc="-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has </a:t>
            </a:r>
            <a:r>
              <a:rPr dirty="0" sz="1200" spc="-10">
                <a:latin typeface="Elevance Sans"/>
                <a:cs typeface="Elevance Sans"/>
              </a:rPr>
              <a:t>produced</a:t>
            </a:r>
            <a:r>
              <a:rPr dirty="0" sz="1200" spc="-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this</a:t>
            </a:r>
            <a:r>
              <a:rPr dirty="0" sz="1200" spc="-1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material</a:t>
            </a:r>
            <a:r>
              <a:rPr dirty="0" sz="1200" spc="-2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as an</a:t>
            </a:r>
            <a:r>
              <a:rPr dirty="0" sz="1200" spc="10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informational</a:t>
            </a:r>
            <a:r>
              <a:rPr dirty="0" sz="1200" spc="-20">
                <a:latin typeface="Elevance Sans"/>
                <a:cs typeface="Elevance Sans"/>
              </a:rPr>
              <a:t> </a:t>
            </a:r>
            <a:r>
              <a:rPr dirty="0" sz="1200" spc="-25">
                <a:latin typeface="Elevance Sans"/>
                <a:cs typeface="Elevance Sans"/>
              </a:rPr>
              <a:t>reference</a:t>
            </a:r>
            <a:r>
              <a:rPr dirty="0" sz="1200" spc="-4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for</a:t>
            </a:r>
            <a:r>
              <a:rPr dirty="0" sz="1200" spc="-10">
                <a:latin typeface="Elevance Sans"/>
                <a:cs typeface="Elevance Sans"/>
              </a:rPr>
              <a:t> providers</a:t>
            </a:r>
            <a:r>
              <a:rPr dirty="0" sz="1200" spc="-25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furnishing </a:t>
            </a:r>
            <a:r>
              <a:rPr dirty="0" sz="1200">
                <a:latin typeface="Elevance Sans"/>
                <a:cs typeface="Elevance Sans"/>
              </a:rPr>
              <a:t>services</a:t>
            </a:r>
            <a:r>
              <a:rPr dirty="0" sz="1200" spc="-5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in</a:t>
            </a:r>
            <a:r>
              <a:rPr dirty="0" sz="1200" spc="-1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our</a:t>
            </a:r>
            <a:r>
              <a:rPr dirty="0" sz="1200" spc="-25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contract</a:t>
            </a:r>
            <a:r>
              <a:rPr dirty="0" sz="1200" spc="-3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jurisdiction.</a:t>
            </a:r>
            <a:r>
              <a:rPr dirty="0" sz="1200" spc="-3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National</a:t>
            </a:r>
            <a:r>
              <a:rPr dirty="0" sz="1200" spc="-20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Government</a:t>
            </a:r>
            <a:r>
              <a:rPr dirty="0" sz="1200" spc="-50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Services</a:t>
            </a:r>
            <a:r>
              <a:rPr dirty="0" sz="1200" spc="-50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employees,</a:t>
            </a:r>
            <a:r>
              <a:rPr dirty="0" sz="1200" spc="-4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agents,</a:t>
            </a:r>
            <a:r>
              <a:rPr dirty="0" sz="1200" spc="-1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and</a:t>
            </a:r>
            <a:r>
              <a:rPr dirty="0" sz="1200" spc="-1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staff</a:t>
            </a:r>
            <a:r>
              <a:rPr dirty="0" sz="1200" spc="-2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make</a:t>
            </a:r>
            <a:r>
              <a:rPr dirty="0" sz="1200" spc="-15">
                <a:latin typeface="Elevance Sans"/>
                <a:cs typeface="Elevance Sans"/>
              </a:rPr>
              <a:t> </a:t>
            </a:r>
            <a:r>
              <a:rPr dirty="0" sz="1200" spc="-25">
                <a:latin typeface="Elevance Sans"/>
                <a:cs typeface="Elevance Sans"/>
              </a:rPr>
              <a:t>no </a:t>
            </a:r>
            <a:r>
              <a:rPr dirty="0" sz="1200" spc="-20">
                <a:latin typeface="Elevance Sans"/>
                <a:cs typeface="Elevance Sans"/>
              </a:rPr>
              <a:t>representation,</a:t>
            </a:r>
            <a:r>
              <a:rPr dirty="0" sz="1200" spc="-30">
                <a:latin typeface="Elevance Sans"/>
                <a:cs typeface="Elevance Sans"/>
              </a:rPr>
              <a:t> </a:t>
            </a:r>
            <a:r>
              <a:rPr dirty="0" sz="1200" spc="-20">
                <a:latin typeface="Elevance Sans"/>
                <a:cs typeface="Elevance Sans"/>
              </a:rPr>
              <a:t>warranty,</a:t>
            </a:r>
            <a:r>
              <a:rPr dirty="0" sz="1200" spc="-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or</a:t>
            </a:r>
            <a:r>
              <a:rPr dirty="0" sz="1200" spc="-20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guarantee</a:t>
            </a:r>
            <a:r>
              <a:rPr dirty="0" sz="1200" spc="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that</a:t>
            </a:r>
            <a:r>
              <a:rPr dirty="0" sz="1200" spc="-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this</a:t>
            </a:r>
            <a:r>
              <a:rPr dirty="0" sz="1200" spc="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compilation</a:t>
            </a:r>
            <a:r>
              <a:rPr dirty="0" sz="1200" spc="-2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of</a:t>
            </a:r>
            <a:r>
              <a:rPr dirty="0" sz="1200" spc="-5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Medicare</a:t>
            </a:r>
            <a:r>
              <a:rPr dirty="0" sz="1200" spc="-20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information</a:t>
            </a:r>
            <a:r>
              <a:rPr dirty="0" sz="1200" spc="-2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is</a:t>
            </a:r>
            <a:r>
              <a:rPr dirty="0" sz="1200" spc="-5">
                <a:latin typeface="Elevance Sans"/>
                <a:cs typeface="Elevance Sans"/>
              </a:rPr>
              <a:t> </a:t>
            </a:r>
            <a:r>
              <a:rPr dirty="0" sz="1200" spc="-25">
                <a:latin typeface="Elevance Sans"/>
                <a:cs typeface="Elevance Sans"/>
              </a:rPr>
              <a:t>error-</a:t>
            </a:r>
            <a:r>
              <a:rPr dirty="0" sz="1200" spc="-20">
                <a:latin typeface="Elevance Sans"/>
                <a:cs typeface="Elevance Sans"/>
              </a:rPr>
              <a:t>free</a:t>
            </a:r>
            <a:r>
              <a:rPr dirty="0" sz="1200" spc="-3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and</a:t>
            </a:r>
            <a:r>
              <a:rPr dirty="0" sz="1200" spc="1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will</a:t>
            </a:r>
            <a:r>
              <a:rPr dirty="0" sz="1200" spc="-1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bear</a:t>
            </a:r>
            <a:r>
              <a:rPr dirty="0" sz="1200" spc="5">
                <a:latin typeface="Elevance Sans"/>
                <a:cs typeface="Elevance Sans"/>
              </a:rPr>
              <a:t> </a:t>
            </a:r>
            <a:r>
              <a:rPr dirty="0" sz="1200" spc="-25">
                <a:latin typeface="Elevance Sans"/>
                <a:cs typeface="Elevance Sans"/>
              </a:rPr>
              <a:t>no </a:t>
            </a:r>
            <a:r>
              <a:rPr dirty="0" sz="1200" spc="-10">
                <a:latin typeface="Elevance Sans"/>
                <a:cs typeface="Elevance Sans"/>
              </a:rPr>
              <a:t>responsibility</a:t>
            </a:r>
            <a:r>
              <a:rPr dirty="0" sz="1200" spc="-3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or</a:t>
            </a:r>
            <a:r>
              <a:rPr dirty="0" sz="1200" spc="-1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liability</a:t>
            </a:r>
            <a:r>
              <a:rPr dirty="0" sz="1200" spc="-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for</a:t>
            </a:r>
            <a:r>
              <a:rPr dirty="0" sz="1200" spc="-1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the</a:t>
            </a:r>
            <a:r>
              <a:rPr dirty="0" sz="1200" spc="-10">
                <a:latin typeface="Elevance Sans"/>
                <a:cs typeface="Elevance Sans"/>
              </a:rPr>
              <a:t> results</a:t>
            </a:r>
            <a:r>
              <a:rPr dirty="0" sz="1200" spc="-2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or</a:t>
            </a:r>
            <a:r>
              <a:rPr dirty="0" sz="1200" spc="-15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consequences</a:t>
            </a:r>
            <a:r>
              <a:rPr dirty="0" sz="1200" spc="-3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of</a:t>
            </a:r>
            <a:r>
              <a:rPr dirty="0" sz="1200" spc="-1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the</a:t>
            </a:r>
            <a:r>
              <a:rPr dirty="0" sz="1200" spc="-1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use</a:t>
            </a:r>
            <a:r>
              <a:rPr dirty="0" sz="1200" spc="-1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of</a:t>
            </a:r>
            <a:r>
              <a:rPr dirty="0" sz="1200" spc="-2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this</a:t>
            </a:r>
            <a:r>
              <a:rPr dirty="0" sz="1200" spc="-5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material.</a:t>
            </a:r>
            <a:r>
              <a:rPr dirty="0" sz="1200" spc="-2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Although</a:t>
            </a:r>
            <a:r>
              <a:rPr dirty="0" sz="1200" spc="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every</a:t>
            </a:r>
            <a:r>
              <a:rPr dirty="0" sz="1200" spc="-25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reasonable effort </a:t>
            </a:r>
            <a:r>
              <a:rPr dirty="0" sz="1200">
                <a:latin typeface="Elevance Sans"/>
                <a:cs typeface="Elevance Sans"/>
              </a:rPr>
              <a:t>has</a:t>
            </a:r>
            <a:r>
              <a:rPr dirty="0" sz="1200" spc="-1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been</a:t>
            </a:r>
            <a:r>
              <a:rPr dirty="0" sz="1200" spc="-1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made</a:t>
            </a:r>
            <a:r>
              <a:rPr dirty="0" sz="1200" spc="-1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to</a:t>
            </a:r>
            <a:r>
              <a:rPr dirty="0" sz="1200" spc="-20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assure</a:t>
            </a:r>
            <a:r>
              <a:rPr dirty="0" sz="1200" spc="-1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the</a:t>
            </a:r>
            <a:r>
              <a:rPr dirty="0" sz="1200" spc="-15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accuracy </a:t>
            </a:r>
            <a:r>
              <a:rPr dirty="0" sz="1200">
                <a:latin typeface="Elevance Sans"/>
                <a:cs typeface="Elevance Sans"/>
              </a:rPr>
              <a:t>of</a:t>
            </a:r>
            <a:r>
              <a:rPr dirty="0" sz="1200" spc="-1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the</a:t>
            </a:r>
            <a:r>
              <a:rPr dirty="0" sz="1200" spc="-15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information</a:t>
            </a:r>
            <a:r>
              <a:rPr dirty="0" sz="1200" spc="-3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within</a:t>
            </a:r>
            <a:r>
              <a:rPr dirty="0" sz="1200" spc="-2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these</a:t>
            </a:r>
            <a:r>
              <a:rPr dirty="0" sz="1200" spc="-3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pages</a:t>
            </a:r>
            <a:r>
              <a:rPr dirty="0" sz="1200" spc="-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at</a:t>
            </a:r>
            <a:r>
              <a:rPr dirty="0" sz="1200" spc="-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the</a:t>
            </a:r>
            <a:r>
              <a:rPr dirty="0" sz="1200" spc="-2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time</a:t>
            </a:r>
            <a:r>
              <a:rPr dirty="0" sz="1200" spc="-3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of</a:t>
            </a:r>
            <a:r>
              <a:rPr dirty="0" sz="1200" spc="-15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publication,</a:t>
            </a:r>
            <a:r>
              <a:rPr dirty="0" sz="1200">
                <a:latin typeface="Elevance Sans"/>
                <a:cs typeface="Elevance Sans"/>
              </a:rPr>
              <a:t> </a:t>
            </a:r>
            <a:r>
              <a:rPr dirty="0" sz="1200" spc="-25">
                <a:latin typeface="Elevance Sans"/>
                <a:cs typeface="Elevance Sans"/>
              </a:rPr>
              <a:t>the</a:t>
            </a:r>
            <a:r>
              <a:rPr dirty="0" sz="1200" spc="500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Medicare</a:t>
            </a:r>
            <a:r>
              <a:rPr dirty="0" sz="1200" spc="-45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Program</a:t>
            </a:r>
            <a:r>
              <a:rPr dirty="0" sz="1200" spc="-3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is</a:t>
            </a:r>
            <a:r>
              <a:rPr dirty="0" sz="1200" spc="-20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constantly</a:t>
            </a:r>
            <a:r>
              <a:rPr dirty="0" sz="1200" spc="-2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changing,</a:t>
            </a:r>
            <a:r>
              <a:rPr dirty="0" sz="1200" spc="2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and</a:t>
            </a:r>
            <a:r>
              <a:rPr dirty="0" sz="1200" spc="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it</a:t>
            </a:r>
            <a:r>
              <a:rPr dirty="0" sz="1200" spc="-1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is</a:t>
            </a:r>
            <a:r>
              <a:rPr dirty="0" sz="1200" spc="-1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the</a:t>
            </a:r>
            <a:r>
              <a:rPr dirty="0" sz="1200" spc="-30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responsibility</a:t>
            </a:r>
            <a:r>
              <a:rPr dirty="0" sz="1200" spc="-1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of</a:t>
            </a:r>
            <a:r>
              <a:rPr dirty="0" sz="1200" spc="-2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each</a:t>
            </a:r>
            <a:r>
              <a:rPr dirty="0" sz="1200" spc="-15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provider</a:t>
            </a:r>
            <a:r>
              <a:rPr dirty="0" sz="1200" spc="-1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to</a:t>
            </a:r>
            <a:r>
              <a:rPr dirty="0" sz="1200" spc="-20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remain</a:t>
            </a:r>
            <a:r>
              <a:rPr dirty="0" sz="1200" spc="-30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abreast</a:t>
            </a:r>
            <a:r>
              <a:rPr dirty="0" sz="1200" spc="-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of</a:t>
            </a:r>
            <a:r>
              <a:rPr dirty="0" sz="1200" spc="-25">
                <a:latin typeface="Elevance Sans"/>
                <a:cs typeface="Elevance Sans"/>
              </a:rPr>
              <a:t> the </a:t>
            </a:r>
            <a:r>
              <a:rPr dirty="0" sz="1200" spc="-10">
                <a:latin typeface="Elevance Sans"/>
                <a:cs typeface="Elevance Sans"/>
              </a:rPr>
              <a:t>Medicare</a:t>
            </a:r>
            <a:r>
              <a:rPr dirty="0" sz="1200" spc="-45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Program</a:t>
            </a:r>
            <a:r>
              <a:rPr dirty="0" sz="1200" spc="-40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requirements.</a:t>
            </a:r>
            <a:r>
              <a:rPr dirty="0" sz="1200" spc="-5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Any</a:t>
            </a:r>
            <a:r>
              <a:rPr dirty="0" sz="1200" spc="-20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regulations,</a:t>
            </a:r>
            <a:r>
              <a:rPr dirty="0" sz="1200" spc="-3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policies</a:t>
            </a:r>
            <a:r>
              <a:rPr dirty="0" sz="1200" spc="-40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and/or</a:t>
            </a:r>
            <a:r>
              <a:rPr dirty="0" sz="1200" spc="-2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guidelines</a:t>
            </a:r>
            <a:r>
              <a:rPr dirty="0" sz="1200" spc="-1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cited</a:t>
            </a:r>
            <a:r>
              <a:rPr dirty="0" sz="1200" spc="-4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in</a:t>
            </a:r>
            <a:r>
              <a:rPr dirty="0" sz="1200" spc="-2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this</a:t>
            </a:r>
            <a:r>
              <a:rPr dirty="0" sz="1200" spc="-20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publication</a:t>
            </a:r>
            <a:r>
              <a:rPr dirty="0" sz="1200" spc="-2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are</a:t>
            </a:r>
            <a:r>
              <a:rPr dirty="0" sz="1200" spc="-2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subject</a:t>
            </a:r>
            <a:r>
              <a:rPr dirty="0" sz="1200" spc="-30">
                <a:latin typeface="Elevance Sans"/>
                <a:cs typeface="Elevance Sans"/>
              </a:rPr>
              <a:t> </a:t>
            </a:r>
            <a:r>
              <a:rPr dirty="0" sz="1200" spc="-25">
                <a:latin typeface="Elevance Sans"/>
                <a:cs typeface="Elevance Sans"/>
              </a:rPr>
              <a:t>to </a:t>
            </a:r>
            <a:r>
              <a:rPr dirty="0" sz="1200">
                <a:latin typeface="Elevance Sans"/>
                <a:cs typeface="Elevance Sans"/>
              </a:rPr>
              <a:t>change</a:t>
            </a:r>
            <a:r>
              <a:rPr dirty="0" sz="1200" spc="-1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without</a:t>
            </a:r>
            <a:r>
              <a:rPr dirty="0" sz="1200" spc="-4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further</a:t>
            </a:r>
            <a:r>
              <a:rPr dirty="0" sz="1200" spc="-2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notice.</a:t>
            </a:r>
            <a:r>
              <a:rPr dirty="0" sz="1200" spc="-40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Current</a:t>
            </a:r>
            <a:r>
              <a:rPr dirty="0" sz="1200" spc="-50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Medicare</a:t>
            </a:r>
            <a:r>
              <a:rPr dirty="0" sz="1200" spc="-40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regulations</a:t>
            </a:r>
            <a:r>
              <a:rPr dirty="0" sz="1200" spc="-3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can</a:t>
            </a:r>
            <a:r>
              <a:rPr dirty="0" sz="1200" spc="-2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be</a:t>
            </a:r>
            <a:r>
              <a:rPr dirty="0" sz="1200" spc="-1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found</a:t>
            </a:r>
            <a:r>
              <a:rPr dirty="0" sz="1200" spc="-2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on</a:t>
            </a:r>
            <a:r>
              <a:rPr dirty="0" sz="1200" spc="-2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the</a:t>
            </a:r>
            <a:r>
              <a:rPr dirty="0" sz="1200" spc="-25">
                <a:latin typeface="Elevance Sans"/>
                <a:cs typeface="Elevance Sans"/>
              </a:rPr>
              <a:t> </a:t>
            </a:r>
            <a:r>
              <a:rPr dirty="0" u="sng" sz="120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2"/>
              </a:rPr>
              <a:t>CMS</a:t>
            </a:r>
            <a:r>
              <a:rPr dirty="0" u="sng" sz="1200" spc="-3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2"/>
              </a:rPr>
              <a:t> </a:t>
            </a:r>
            <a:r>
              <a:rPr dirty="0" u="sng" sz="1200" spc="-1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2"/>
              </a:rPr>
              <a:t>website</a:t>
            </a:r>
            <a:r>
              <a:rPr dirty="0" u="none" sz="1200" spc="-10">
                <a:latin typeface="Elevance Sans"/>
                <a:cs typeface="Elevance Sans"/>
              </a:rPr>
              <a:t>.</a:t>
            </a:r>
            <a:endParaRPr sz="1200">
              <a:latin typeface="Elevance Sans"/>
              <a:cs typeface="Elevance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854" y="6276619"/>
            <a:ext cx="1377324" cy="37519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5133" y="6306527"/>
            <a:ext cx="1230789" cy="315385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1419840" y="6293425"/>
            <a:ext cx="0" cy="313690"/>
          </a:xfrm>
          <a:custGeom>
            <a:avLst/>
            <a:gdLst/>
            <a:ahLst/>
            <a:cxnLst/>
            <a:rect l="l" t="t" r="r" b="b"/>
            <a:pathLst>
              <a:path w="0" h="313690">
                <a:moveTo>
                  <a:pt x="0" y="0"/>
                </a:moveTo>
                <a:lnTo>
                  <a:pt x="0" y="313156"/>
                </a:lnTo>
              </a:path>
            </a:pathLst>
          </a:custGeom>
          <a:ln w="15875">
            <a:solidFill>
              <a:srgbClr val="125F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7028" rIns="0" bIns="0" rtlCol="0" vert="horz">
            <a:spAutoFit/>
          </a:bodyPr>
          <a:lstStyle/>
          <a:p>
            <a:pPr marL="3911600">
              <a:lnSpc>
                <a:spcPct val="100000"/>
              </a:lnSpc>
              <a:spcBef>
                <a:spcPts val="95"/>
              </a:spcBef>
            </a:pPr>
            <a:r>
              <a:rPr dirty="0" sz="4000" spc="-55">
                <a:solidFill>
                  <a:srgbClr val="162F73"/>
                </a:solidFill>
              </a:rPr>
              <a:t>Co-</a:t>
            </a:r>
            <a:r>
              <a:rPr dirty="0" sz="4000">
                <a:solidFill>
                  <a:srgbClr val="162F73"/>
                </a:solidFill>
              </a:rPr>
              <a:t>surgeon</a:t>
            </a:r>
            <a:r>
              <a:rPr dirty="0" sz="4000" spc="-185">
                <a:solidFill>
                  <a:srgbClr val="162F73"/>
                </a:solidFill>
              </a:rPr>
              <a:t> </a:t>
            </a:r>
            <a:r>
              <a:rPr dirty="0" sz="4000">
                <a:solidFill>
                  <a:srgbClr val="162F73"/>
                </a:solidFill>
              </a:rPr>
              <a:t>Policy</a:t>
            </a:r>
            <a:r>
              <a:rPr dirty="0" sz="4000" spc="-195">
                <a:solidFill>
                  <a:srgbClr val="162F73"/>
                </a:solidFill>
              </a:rPr>
              <a:t> </a:t>
            </a:r>
            <a:r>
              <a:rPr dirty="0" sz="4000" spc="-10">
                <a:solidFill>
                  <a:srgbClr val="162F73"/>
                </a:solidFill>
              </a:rPr>
              <a:t>Indicators</a:t>
            </a:r>
            <a:endParaRPr sz="40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868737" cy="6855582"/>
          </a:xfrm>
          <a:prstGeom prst="rect">
            <a:avLst/>
          </a:prstGeom>
        </p:spPr>
      </p:pic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4289021" y="1906041"/>
          <a:ext cx="7098665" cy="3063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4615"/>
                <a:gridCol w="5643880"/>
              </a:tblGrid>
              <a:tr h="639445">
                <a:tc>
                  <a:txBody>
                    <a:bodyPr/>
                    <a:lstStyle/>
                    <a:p>
                      <a:pPr marL="215265" marR="208279" indent="1600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800" spc="-10" b="0">
                          <a:solidFill>
                            <a:srgbClr val="FFFFFF"/>
                          </a:solidFill>
                          <a:latin typeface="Elevance Sans Medium"/>
                          <a:cs typeface="Elevance Sans Medium"/>
                        </a:rPr>
                        <a:t>Policy </a:t>
                      </a:r>
                      <a:r>
                        <a:rPr dirty="0" sz="1800" spc="-20" b="0">
                          <a:solidFill>
                            <a:srgbClr val="FFFFFF"/>
                          </a:solidFill>
                          <a:latin typeface="Elevance Sans Medium"/>
                          <a:cs typeface="Elevance Sans Medium"/>
                        </a:rPr>
                        <a:t>Indicator</a:t>
                      </a:r>
                      <a:endParaRPr sz="1800">
                        <a:latin typeface="Elevance Sans Medium"/>
                        <a:cs typeface="Elevance Sans Medium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115FA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dirty="0" sz="1800" spc="-10" b="0">
                          <a:solidFill>
                            <a:srgbClr val="FFFFFF"/>
                          </a:solidFill>
                          <a:latin typeface="Elevance Sans Medium"/>
                          <a:cs typeface="Elevance Sans Medium"/>
                        </a:rPr>
                        <a:t>Description</a:t>
                      </a:r>
                      <a:endParaRPr sz="1800">
                        <a:latin typeface="Elevance Sans Medium"/>
                        <a:cs typeface="Elevance Sans Medium"/>
                      </a:endParaRPr>
                    </a:p>
                  </a:txBody>
                  <a:tcPr marL="0" marR="0" marB="0" marT="172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115FAF"/>
                    </a:solidFill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600" spc="-50">
                          <a:latin typeface="Elevance Sans"/>
                          <a:cs typeface="Elevance Sans"/>
                        </a:rPr>
                        <a:t>0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92075">
                    <a:lnR w="12700">
                      <a:solidFill>
                        <a:srgbClr val="E0ECF9"/>
                      </a:solidFill>
                      <a:prstDash val="solid"/>
                    </a:lnR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600" spc="-30">
                          <a:latin typeface="Elevance Sans"/>
                          <a:cs typeface="Elevance Sans"/>
                        </a:rPr>
                        <a:t>Co-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surgeons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not</a:t>
                      </a:r>
                      <a:r>
                        <a:rPr dirty="0" sz="16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permitted</a:t>
                      </a:r>
                      <a:r>
                        <a:rPr dirty="0" sz="1600" spc="-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for</a:t>
                      </a:r>
                      <a:r>
                        <a:rPr dirty="0" sz="1600" spc="-5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this</a:t>
                      </a:r>
                      <a:r>
                        <a:rPr dirty="0" sz="16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procedure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92075">
                    <a:lnL w="12700">
                      <a:solidFill>
                        <a:srgbClr val="E0ECF9"/>
                      </a:solidFill>
                      <a:prstDash val="solid"/>
                    </a:lnL>
                    <a:lnR w="12700">
                      <a:solidFill>
                        <a:srgbClr val="E0ECF9"/>
                      </a:solidFill>
                      <a:prstDash val="solid"/>
                    </a:lnR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</a:tr>
              <a:tr h="8966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 spc="-50">
                          <a:latin typeface="Elevance Sans"/>
                          <a:cs typeface="Elevance Sans"/>
                        </a:rPr>
                        <a:t>1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83820"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902969">
                        <a:lnSpc>
                          <a:spcPct val="107200"/>
                        </a:lnSpc>
                        <a:spcBef>
                          <a:spcPts val="305"/>
                        </a:spcBef>
                      </a:pPr>
                      <a:r>
                        <a:rPr dirty="0" sz="1600" spc="-30">
                          <a:latin typeface="Elevance Sans"/>
                          <a:cs typeface="Elevance Sans"/>
                        </a:rPr>
                        <a:t>Co-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surgeons</a:t>
                      </a:r>
                      <a:r>
                        <a:rPr dirty="0" sz="1600" spc="-1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could</a:t>
                      </a:r>
                      <a:r>
                        <a:rPr dirty="0" sz="1600" spc="-2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be</a:t>
                      </a:r>
                      <a:r>
                        <a:rPr dirty="0" sz="1600" spc="-5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paid,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though</a:t>
                      </a:r>
                      <a:r>
                        <a:rPr dirty="0" sz="16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supporting documentation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is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required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to</a:t>
                      </a:r>
                      <a:r>
                        <a:rPr dirty="0" sz="1600" spc="-2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establish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the</a:t>
                      </a:r>
                      <a:r>
                        <a:rPr dirty="0" sz="16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medical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necessity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of</a:t>
                      </a:r>
                      <a:r>
                        <a:rPr dirty="0" sz="1600" spc="-6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two</a:t>
                      </a:r>
                      <a:r>
                        <a:rPr dirty="0" sz="1600" spc="-5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surgeons</a:t>
                      </a:r>
                      <a:r>
                        <a:rPr dirty="0" sz="1600" spc="-5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for</a:t>
                      </a:r>
                      <a:r>
                        <a:rPr dirty="0" sz="1600" spc="-6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the</a:t>
                      </a:r>
                      <a:r>
                        <a:rPr dirty="0" sz="1600" spc="-5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procedure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E0ECF9"/>
                      </a:solidFill>
                      <a:prstDash val="solid"/>
                    </a:lnL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</a:tr>
              <a:tr h="635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dirty="0" sz="1600" spc="-50">
                          <a:latin typeface="Elevance Sans"/>
                          <a:cs typeface="Elevance Sans"/>
                        </a:rPr>
                        <a:t>2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186690"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 marR="328930">
                        <a:lnSpc>
                          <a:spcPct val="107500"/>
                        </a:lnSpc>
                        <a:spcBef>
                          <a:spcPts val="300"/>
                        </a:spcBef>
                      </a:pPr>
                      <a:r>
                        <a:rPr dirty="0" sz="1600" spc="-30">
                          <a:latin typeface="Elevance Sans"/>
                          <a:cs typeface="Elevance Sans"/>
                        </a:rPr>
                        <a:t>Co-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surgeons</a:t>
                      </a:r>
                      <a:r>
                        <a:rPr dirty="0" sz="1600" spc="-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permitted</a:t>
                      </a:r>
                      <a:r>
                        <a:rPr dirty="0" sz="1600" spc="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and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no</a:t>
                      </a:r>
                      <a:r>
                        <a:rPr dirty="0" sz="1600" spc="-2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documentation 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required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25">
                          <a:latin typeface="Elevance Sans"/>
                          <a:cs typeface="Elevance Sans"/>
                        </a:rPr>
                        <a:t>if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the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25">
                          <a:latin typeface="Elevance Sans"/>
                          <a:cs typeface="Elevance Sans"/>
                        </a:rPr>
                        <a:t>two-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specialty</a:t>
                      </a:r>
                      <a:r>
                        <a:rPr dirty="0" sz="1600" spc="2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requirement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is</a:t>
                      </a:r>
                      <a:r>
                        <a:rPr dirty="0" sz="1600" spc="-1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25">
                          <a:latin typeface="Elevance Sans"/>
                          <a:cs typeface="Elevance Sans"/>
                        </a:rPr>
                        <a:t>met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E0ECF9"/>
                      </a:solidFill>
                      <a:prstDash val="solid"/>
                    </a:lnL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600" spc="-50">
                          <a:latin typeface="Elevance Sans"/>
                          <a:cs typeface="Elevance Sans"/>
                        </a:rPr>
                        <a:t>9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92075"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600">
                          <a:latin typeface="Elevance Sans"/>
                          <a:cs typeface="Elevance Sans"/>
                        </a:rPr>
                        <a:t>Concept</a:t>
                      </a:r>
                      <a:r>
                        <a:rPr dirty="0" sz="1600" spc="-5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does</a:t>
                      </a:r>
                      <a:r>
                        <a:rPr dirty="0" sz="1600" spc="-6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not</a:t>
                      </a:r>
                      <a:r>
                        <a:rPr dirty="0" sz="1600" spc="-5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apply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92075">
                    <a:lnL w="12700">
                      <a:solidFill>
                        <a:srgbClr val="E0ECF9"/>
                      </a:solidFill>
                      <a:prstDash val="solid"/>
                    </a:lnL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15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49846"/>
            <a:ext cx="684530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75"/>
              <a:t>Team</a:t>
            </a:r>
            <a:r>
              <a:rPr dirty="0" sz="4400" spc="-145"/>
              <a:t> </a:t>
            </a:r>
            <a:r>
              <a:rPr dirty="0" sz="4400"/>
              <a:t>Surgery</a:t>
            </a:r>
            <a:r>
              <a:rPr dirty="0" sz="4400" spc="-165"/>
              <a:t> </a:t>
            </a:r>
            <a:r>
              <a:rPr dirty="0" sz="4400"/>
              <a:t>(Modifier</a:t>
            </a:r>
            <a:r>
              <a:rPr dirty="0" sz="4400" spc="-150"/>
              <a:t> </a:t>
            </a:r>
            <a:r>
              <a:rPr dirty="0" sz="4400" spc="-25"/>
              <a:t>66)</a:t>
            </a:r>
            <a:endParaRPr sz="4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15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489152"/>
            <a:ext cx="10347325" cy="347980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spc="-10">
                <a:latin typeface="Elevance Sans"/>
                <a:cs typeface="Elevance Sans"/>
              </a:rPr>
              <a:t>Indicator</a:t>
            </a:r>
            <a:r>
              <a:rPr dirty="0" sz="2800" spc="-8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for</a:t>
            </a:r>
            <a:r>
              <a:rPr dirty="0" sz="2800" spc="-11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services</a:t>
            </a:r>
            <a:r>
              <a:rPr dirty="0" sz="2800" spc="-7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for</a:t>
            </a:r>
            <a:r>
              <a:rPr dirty="0" sz="2800" spc="-9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which</a:t>
            </a:r>
            <a:r>
              <a:rPr dirty="0" sz="2800" spc="-9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team</a:t>
            </a:r>
            <a:r>
              <a:rPr dirty="0" sz="2800" spc="-90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surgeons</a:t>
            </a:r>
            <a:r>
              <a:rPr dirty="0" sz="2800" spc="-9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may</a:t>
            </a:r>
            <a:r>
              <a:rPr dirty="0" sz="2800" spc="-10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be</a:t>
            </a:r>
            <a:r>
              <a:rPr dirty="0" sz="2800" spc="-105">
                <a:latin typeface="Elevance Sans"/>
                <a:cs typeface="Elevance Sans"/>
              </a:rPr>
              <a:t> </a:t>
            </a:r>
            <a:r>
              <a:rPr dirty="0" sz="2800" spc="-20">
                <a:latin typeface="Elevance Sans"/>
                <a:cs typeface="Elevance Sans"/>
              </a:rPr>
              <a:t>paid</a:t>
            </a:r>
            <a:endParaRPr sz="2800">
              <a:latin typeface="Elevance Sans"/>
              <a:cs typeface="Elevance Sans"/>
            </a:endParaRPr>
          </a:p>
          <a:p>
            <a:pPr marL="239395" marR="553720" indent="-227329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latin typeface="Elevance Sans"/>
                <a:cs typeface="Elevance Sans"/>
              </a:rPr>
              <a:t>Under</a:t>
            </a:r>
            <a:r>
              <a:rPr dirty="0" sz="2800" spc="-9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some</a:t>
            </a:r>
            <a:r>
              <a:rPr dirty="0" sz="2800" spc="-85">
                <a:latin typeface="Elevance Sans"/>
                <a:cs typeface="Elevance Sans"/>
              </a:rPr>
              <a:t> </a:t>
            </a:r>
            <a:r>
              <a:rPr dirty="0" sz="2800" spc="-20">
                <a:latin typeface="Elevance Sans"/>
                <a:cs typeface="Elevance Sans"/>
              </a:rPr>
              <a:t>circumstances,</a:t>
            </a:r>
            <a:r>
              <a:rPr dirty="0" sz="2800" spc="-5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highly</a:t>
            </a:r>
            <a:r>
              <a:rPr dirty="0" sz="2800" spc="-75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complex</a:t>
            </a:r>
            <a:r>
              <a:rPr dirty="0" sz="2800" spc="-75">
                <a:latin typeface="Elevance Sans"/>
                <a:cs typeface="Elevance Sans"/>
              </a:rPr>
              <a:t> </a:t>
            </a:r>
            <a:r>
              <a:rPr dirty="0" sz="2800" spc="-25">
                <a:latin typeface="Elevance Sans"/>
                <a:cs typeface="Elevance Sans"/>
              </a:rPr>
              <a:t>procedures</a:t>
            </a:r>
            <a:r>
              <a:rPr dirty="0" sz="2800" spc="-85">
                <a:latin typeface="Elevance Sans"/>
                <a:cs typeface="Elevance Sans"/>
              </a:rPr>
              <a:t> </a:t>
            </a:r>
            <a:r>
              <a:rPr dirty="0" sz="2800" spc="-25">
                <a:latin typeface="Elevance Sans"/>
                <a:cs typeface="Elevance Sans"/>
              </a:rPr>
              <a:t>may 	require</a:t>
            </a:r>
            <a:r>
              <a:rPr dirty="0" sz="2800" spc="-8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the</a:t>
            </a:r>
            <a:r>
              <a:rPr dirty="0" sz="2800" spc="-8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services</a:t>
            </a:r>
            <a:r>
              <a:rPr dirty="0" sz="2800" spc="-6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of</a:t>
            </a:r>
            <a:r>
              <a:rPr dirty="0" sz="2800" spc="-10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a</a:t>
            </a:r>
            <a:r>
              <a:rPr dirty="0" sz="2800" spc="-100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surgical</a:t>
            </a:r>
            <a:r>
              <a:rPr dirty="0" sz="2800" spc="-7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team,</a:t>
            </a:r>
            <a:r>
              <a:rPr dirty="0" sz="2800" spc="-8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consisting</a:t>
            </a:r>
            <a:r>
              <a:rPr dirty="0" sz="2800" spc="-6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of</a:t>
            </a:r>
            <a:r>
              <a:rPr dirty="0" sz="2800" spc="-105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several </a:t>
            </a:r>
            <a:r>
              <a:rPr dirty="0" sz="2800" spc="-10">
                <a:latin typeface="Elevance Sans"/>
                <a:cs typeface="Elevance Sans"/>
              </a:rPr>
              <a:t>	</a:t>
            </a:r>
            <a:r>
              <a:rPr dirty="0" sz="2800">
                <a:latin typeface="Elevance Sans"/>
                <a:cs typeface="Elevance Sans"/>
              </a:rPr>
              <a:t>physicians,</a:t>
            </a:r>
            <a:r>
              <a:rPr dirty="0" sz="2800" spc="-7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often</a:t>
            </a:r>
            <a:r>
              <a:rPr dirty="0" sz="2800" spc="-7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of</a:t>
            </a:r>
            <a:r>
              <a:rPr dirty="0" sz="2800" spc="-80">
                <a:latin typeface="Elevance Sans"/>
                <a:cs typeface="Elevance Sans"/>
              </a:rPr>
              <a:t> </a:t>
            </a:r>
            <a:r>
              <a:rPr dirty="0" sz="2800" spc="-20">
                <a:latin typeface="Elevance Sans"/>
                <a:cs typeface="Elevance Sans"/>
              </a:rPr>
              <a:t>different</a:t>
            </a:r>
            <a:r>
              <a:rPr dirty="0" sz="2800" spc="-8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specialties,</a:t>
            </a:r>
            <a:r>
              <a:rPr dirty="0" sz="2800" spc="-7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plus</a:t>
            </a:r>
            <a:r>
              <a:rPr dirty="0" sz="2800" spc="-8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other</a:t>
            </a:r>
            <a:r>
              <a:rPr dirty="0" sz="2800" spc="-70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highly </a:t>
            </a:r>
            <a:r>
              <a:rPr dirty="0" sz="2800" spc="-10">
                <a:latin typeface="Elevance Sans"/>
                <a:cs typeface="Elevance Sans"/>
              </a:rPr>
              <a:t>	</a:t>
            </a:r>
            <a:r>
              <a:rPr dirty="0" sz="2800">
                <a:latin typeface="Elevance Sans"/>
                <a:cs typeface="Elevance Sans"/>
              </a:rPr>
              <a:t>skilled,</a:t>
            </a:r>
            <a:r>
              <a:rPr dirty="0" sz="2800" spc="-10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specially</a:t>
            </a:r>
            <a:r>
              <a:rPr dirty="0" sz="2800" spc="-9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trained</a:t>
            </a:r>
            <a:r>
              <a:rPr dirty="0" sz="2800" spc="-10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personnel</a:t>
            </a:r>
            <a:r>
              <a:rPr dirty="0" sz="2800" spc="-9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and</a:t>
            </a:r>
            <a:r>
              <a:rPr dirty="0" sz="2800" spc="-110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complex</a:t>
            </a:r>
            <a:r>
              <a:rPr dirty="0" sz="2800" spc="-90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equipment</a:t>
            </a:r>
            <a:endParaRPr sz="2800">
              <a:latin typeface="Elevance Sans"/>
              <a:cs typeface="Elevance Sans"/>
            </a:endParaRPr>
          </a:p>
          <a:p>
            <a:pPr marL="239395" marR="5080" indent="-227329">
              <a:lnSpc>
                <a:spcPts val="303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latin typeface="Elevance Sans"/>
                <a:cs typeface="Elevance Sans"/>
              </a:rPr>
              <a:t>Benefits</a:t>
            </a:r>
            <a:r>
              <a:rPr dirty="0" sz="2800" spc="-11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are</a:t>
            </a:r>
            <a:r>
              <a:rPr dirty="0" sz="2800" spc="-125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allowed</a:t>
            </a:r>
            <a:r>
              <a:rPr dirty="0" sz="2800" spc="-11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for</a:t>
            </a:r>
            <a:r>
              <a:rPr dirty="0" sz="2800" spc="-130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medically</a:t>
            </a:r>
            <a:r>
              <a:rPr dirty="0" sz="2800" spc="-114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necessary</a:t>
            </a:r>
            <a:r>
              <a:rPr dirty="0" sz="2800" spc="-100">
                <a:latin typeface="Elevance Sans"/>
                <a:cs typeface="Elevance Sans"/>
              </a:rPr>
              <a:t> </a:t>
            </a:r>
            <a:r>
              <a:rPr dirty="0" sz="2800" spc="-25">
                <a:latin typeface="Elevance Sans"/>
                <a:cs typeface="Elevance Sans"/>
              </a:rPr>
              <a:t>procedures</a:t>
            </a:r>
            <a:r>
              <a:rPr dirty="0" sz="2800" spc="-110">
                <a:latin typeface="Elevance Sans"/>
                <a:cs typeface="Elevance Sans"/>
              </a:rPr>
              <a:t> </a:t>
            </a:r>
            <a:r>
              <a:rPr dirty="0" sz="2800" spc="-25">
                <a:latin typeface="Elevance Sans"/>
                <a:cs typeface="Elevance Sans"/>
              </a:rPr>
              <a:t>and </a:t>
            </a:r>
            <a:r>
              <a:rPr dirty="0" sz="2800" spc="-25">
                <a:latin typeface="Elevance Sans"/>
                <a:cs typeface="Elevance Sans"/>
              </a:rPr>
              <a:t>	</a:t>
            </a:r>
            <a:r>
              <a:rPr dirty="0" sz="2800" spc="-10">
                <a:latin typeface="Elevance Sans"/>
                <a:cs typeface="Elevance Sans"/>
              </a:rPr>
              <a:t>allowance(s)</a:t>
            </a:r>
            <a:r>
              <a:rPr dirty="0" sz="2800" spc="-6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will</a:t>
            </a:r>
            <a:r>
              <a:rPr dirty="0" sz="2800" spc="-7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be</a:t>
            </a:r>
            <a:r>
              <a:rPr dirty="0" sz="2800" spc="-6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determined</a:t>
            </a:r>
            <a:r>
              <a:rPr dirty="0" sz="2800" spc="-6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on</a:t>
            </a:r>
            <a:r>
              <a:rPr dirty="0" sz="2800" spc="-7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an</a:t>
            </a:r>
            <a:r>
              <a:rPr dirty="0" sz="2800" spc="-8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individual</a:t>
            </a:r>
            <a:r>
              <a:rPr dirty="0" sz="2800" spc="-65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consideration 	basis</a:t>
            </a:r>
            <a:endParaRPr sz="2800">
              <a:latin typeface="Elevance Sans"/>
              <a:cs typeface="Elevance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854" y="6276619"/>
            <a:ext cx="1377324" cy="37519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5133" y="6306527"/>
            <a:ext cx="1230789" cy="315385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1419840" y="6293425"/>
            <a:ext cx="0" cy="313690"/>
          </a:xfrm>
          <a:custGeom>
            <a:avLst/>
            <a:gdLst/>
            <a:ahLst/>
            <a:cxnLst/>
            <a:rect l="l" t="t" r="r" b="b"/>
            <a:pathLst>
              <a:path w="0" h="313690">
                <a:moveTo>
                  <a:pt x="0" y="0"/>
                </a:moveTo>
                <a:lnTo>
                  <a:pt x="0" y="313156"/>
                </a:lnTo>
              </a:path>
            </a:pathLst>
          </a:custGeom>
          <a:ln w="15875">
            <a:solidFill>
              <a:srgbClr val="125F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7028" rIns="0" bIns="0" rtlCol="0" vert="horz">
            <a:spAutoFit/>
          </a:bodyPr>
          <a:lstStyle/>
          <a:p>
            <a:pPr marL="3911600">
              <a:lnSpc>
                <a:spcPct val="100000"/>
              </a:lnSpc>
              <a:spcBef>
                <a:spcPts val="95"/>
              </a:spcBef>
            </a:pPr>
            <a:r>
              <a:rPr dirty="0" sz="4000" spc="-65">
                <a:solidFill>
                  <a:srgbClr val="162F73"/>
                </a:solidFill>
              </a:rPr>
              <a:t>Team</a:t>
            </a:r>
            <a:r>
              <a:rPr dirty="0" sz="4000" spc="-165">
                <a:solidFill>
                  <a:srgbClr val="162F73"/>
                </a:solidFill>
              </a:rPr>
              <a:t> </a:t>
            </a:r>
            <a:r>
              <a:rPr dirty="0" sz="4000">
                <a:solidFill>
                  <a:srgbClr val="162F73"/>
                </a:solidFill>
              </a:rPr>
              <a:t>Surgery</a:t>
            </a:r>
            <a:r>
              <a:rPr dirty="0" sz="4000" spc="-204">
                <a:solidFill>
                  <a:srgbClr val="162F73"/>
                </a:solidFill>
              </a:rPr>
              <a:t> </a:t>
            </a:r>
            <a:r>
              <a:rPr dirty="0" sz="4000">
                <a:solidFill>
                  <a:srgbClr val="162F73"/>
                </a:solidFill>
              </a:rPr>
              <a:t>Policy</a:t>
            </a:r>
            <a:r>
              <a:rPr dirty="0" sz="4000" spc="-190">
                <a:solidFill>
                  <a:srgbClr val="162F73"/>
                </a:solidFill>
              </a:rPr>
              <a:t> </a:t>
            </a:r>
            <a:r>
              <a:rPr dirty="0" sz="4000" spc="-10">
                <a:solidFill>
                  <a:srgbClr val="162F73"/>
                </a:solidFill>
              </a:rPr>
              <a:t>Indicators</a:t>
            </a:r>
            <a:endParaRPr sz="40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868737" cy="6855582"/>
          </a:xfrm>
          <a:prstGeom prst="rect">
            <a:avLst/>
          </a:prstGeom>
        </p:spPr>
      </p:pic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4242954" y="1884339"/>
          <a:ext cx="7239634" cy="2858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6360"/>
                <a:gridCol w="5793740"/>
              </a:tblGrid>
              <a:tr h="639445">
                <a:tc>
                  <a:txBody>
                    <a:bodyPr/>
                    <a:lstStyle/>
                    <a:p>
                      <a:pPr marL="212090" marR="203200" indent="1600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1800" spc="-10" b="0">
                          <a:solidFill>
                            <a:srgbClr val="FFFFFF"/>
                          </a:solidFill>
                          <a:latin typeface="Elevance Sans Medium"/>
                          <a:cs typeface="Elevance Sans Medium"/>
                        </a:rPr>
                        <a:t>Policy </a:t>
                      </a:r>
                      <a:r>
                        <a:rPr dirty="0" sz="1800" spc="-20" b="0">
                          <a:solidFill>
                            <a:srgbClr val="FFFFFF"/>
                          </a:solidFill>
                          <a:latin typeface="Elevance Sans Medium"/>
                          <a:cs typeface="Elevance Sans Medium"/>
                        </a:rPr>
                        <a:t>Indicator</a:t>
                      </a:r>
                      <a:endParaRPr sz="1800">
                        <a:latin typeface="Elevance Sans Medium"/>
                        <a:cs typeface="Elevance Sans Medium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115FAF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dirty="0" sz="1800" spc="-10" b="0">
                          <a:solidFill>
                            <a:srgbClr val="FFFFFF"/>
                          </a:solidFill>
                          <a:latin typeface="Elevance Sans Medium"/>
                          <a:cs typeface="Elevance Sans Medium"/>
                        </a:rPr>
                        <a:t>Description</a:t>
                      </a:r>
                      <a:endParaRPr sz="1800">
                        <a:latin typeface="Elevance Sans Medium"/>
                        <a:cs typeface="Elevance Sans Medium"/>
                      </a:endParaRPr>
                    </a:p>
                  </a:txBody>
                  <a:tcPr marL="0" marR="0" marB="0" marT="172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115FAF"/>
                    </a:solidFill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600" spc="-50">
                          <a:latin typeface="Elevance Sans"/>
                          <a:cs typeface="Elevance Sans"/>
                        </a:rPr>
                        <a:t>0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92075">
                    <a:lnR w="12700">
                      <a:solidFill>
                        <a:srgbClr val="E0ECF9"/>
                      </a:solidFill>
                      <a:prstDash val="solid"/>
                    </a:lnR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600" spc="-30">
                          <a:latin typeface="Elevance Sans"/>
                          <a:cs typeface="Elevance Sans"/>
                        </a:rPr>
                        <a:t>Team</a:t>
                      </a:r>
                      <a:r>
                        <a:rPr dirty="0" sz="1600" spc="-6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surgeons</a:t>
                      </a:r>
                      <a:r>
                        <a:rPr dirty="0" sz="16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not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permitted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for</a:t>
                      </a:r>
                      <a:r>
                        <a:rPr dirty="0" sz="1600" spc="-5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this</a:t>
                      </a:r>
                      <a:r>
                        <a:rPr dirty="0" sz="16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procedure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92075">
                    <a:lnL w="12700">
                      <a:solidFill>
                        <a:srgbClr val="E0ECF9"/>
                      </a:solidFill>
                      <a:prstDash val="solid"/>
                    </a:lnL>
                    <a:lnR w="12700">
                      <a:solidFill>
                        <a:srgbClr val="E0ECF9"/>
                      </a:solidFill>
                      <a:prstDash val="solid"/>
                    </a:lnR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</a:tr>
              <a:tr h="881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 spc="-50">
                          <a:latin typeface="Elevance Sans"/>
                          <a:cs typeface="Elevance Sans"/>
                        </a:rPr>
                        <a:t>1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76200"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300355">
                        <a:lnSpc>
                          <a:spcPct val="107200"/>
                        </a:lnSpc>
                        <a:spcBef>
                          <a:spcPts val="245"/>
                        </a:spcBef>
                      </a:pPr>
                      <a:r>
                        <a:rPr dirty="0" sz="1600" spc="-30">
                          <a:latin typeface="Elevance Sans"/>
                          <a:cs typeface="Elevance Sans"/>
                        </a:rPr>
                        <a:t>Team</a:t>
                      </a:r>
                      <a:r>
                        <a:rPr dirty="0" sz="1600" spc="-5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surgeons</a:t>
                      </a:r>
                      <a:r>
                        <a:rPr dirty="0" sz="16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could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be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paid,</a:t>
                      </a:r>
                      <a:r>
                        <a:rPr dirty="0" sz="1600" spc="-4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though</a:t>
                      </a:r>
                      <a:r>
                        <a:rPr dirty="0" sz="1600" spc="-2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supporting documentation</a:t>
                      </a:r>
                      <a:r>
                        <a:rPr dirty="0" sz="1600" spc="-2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20">
                          <a:latin typeface="Elevance Sans"/>
                          <a:cs typeface="Elevance Sans"/>
                        </a:rPr>
                        <a:t>required</a:t>
                      </a:r>
                      <a:r>
                        <a:rPr dirty="0" sz="1600" spc="-4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to</a:t>
                      </a:r>
                      <a:r>
                        <a:rPr dirty="0" sz="16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establish</a:t>
                      </a:r>
                      <a:r>
                        <a:rPr dirty="0" sz="1600" spc="-2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medical</a:t>
                      </a:r>
                      <a:r>
                        <a:rPr dirty="0" sz="1600" spc="-5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necessity</a:t>
                      </a:r>
                      <a:r>
                        <a:rPr dirty="0" sz="16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of</a:t>
                      </a:r>
                      <a:r>
                        <a:rPr dirty="0" sz="1600" spc="-5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50">
                          <a:latin typeface="Elevance Sans"/>
                          <a:cs typeface="Elevance Sans"/>
                        </a:rPr>
                        <a:t>a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team;</a:t>
                      </a:r>
                      <a:r>
                        <a:rPr dirty="0" sz="16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pay</a:t>
                      </a:r>
                      <a:r>
                        <a:rPr dirty="0" sz="16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by</a:t>
                      </a:r>
                      <a:r>
                        <a:rPr dirty="0" sz="16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report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E0ECF9"/>
                      </a:solidFill>
                      <a:prstDash val="solid"/>
                    </a:lnL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600" spc="-50">
                          <a:latin typeface="Elevance Sans"/>
                          <a:cs typeface="Elevance Sans"/>
                        </a:rPr>
                        <a:t>2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92075"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600" spc="-30">
                          <a:latin typeface="Elevance Sans"/>
                          <a:cs typeface="Elevance Sans"/>
                        </a:rPr>
                        <a:t>Team</a:t>
                      </a:r>
                      <a:r>
                        <a:rPr dirty="0" sz="1600" spc="-5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surgeons</a:t>
                      </a:r>
                      <a:r>
                        <a:rPr dirty="0" sz="1600" spc="-3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permitted;</a:t>
                      </a:r>
                      <a:r>
                        <a:rPr dirty="0" sz="1600" spc="-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pay</a:t>
                      </a:r>
                      <a:r>
                        <a:rPr dirty="0" sz="1600" spc="-4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by</a:t>
                      </a:r>
                      <a:r>
                        <a:rPr dirty="0" sz="1600" spc="-35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report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92075">
                    <a:lnL w="12700">
                      <a:solidFill>
                        <a:srgbClr val="E0ECF9"/>
                      </a:solidFill>
                      <a:prstDash val="solid"/>
                    </a:lnL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</a:tr>
              <a:tr h="4457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600" spc="-50">
                          <a:latin typeface="Elevance Sans"/>
                          <a:cs typeface="Elevance Sans"/>
                        </a:rPr>
                        <a:t>9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92075"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dirty="0" sz="1600">
                          <a:latin typeface="Elevance Sans"/>
                          <a:cs typeface="Elevance Sans"/>
                        </a:rPr>
                        <a:t>Concept</a:t>
                      </a:r>
                      <a:r>
                        <a:rPr dirty="0" sz="1600" spc="-5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does</a:t>
                      </a:r>
                      <a:r>
                        <a:rPr dirty="0" sz="1600" spc="-6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>
                          <a:latin typeface="Elevance Sans"/>
                          <a:cs typeface="Elevance Sans"/>
                        </a:rPr>
                        <a:t>not</a:t>
                      </a:r>
                      <a:r>
                        <a:rPr dirty="0" sz="1600" spc="-50">
                          <a:latin typeface="Elevance Sans"/>
                          <a:cs typeface="Elevance Sans"/>
                        </a:rPr>
                        <a:t> </a:t>
                      </a:r>
                      <a:r>
                        <a:rPr dirty="0" sz="1600" spc="-10">
                          <a:latin typeface="Elevance Sans"/>
                          <a:cs typeface="Elevance Sans"/>
                        </a:rPr>
                        <a:t>apply</a:t>
                      </a:r>
                      <a:endParaRPr sz="1600">
                        <a:latin typeface="Elevance Sans"/>
                        <a:cs typeface="Elevance Sans"/>
                      </a:endParaRPr>
                    </a:p>
                  </a:txBody>
                  <a:tcPr marL="0" marR="0" marB="0" marT="92075">
                    <a:lnL w="12700">
                      <a:solidFill>
                        <a:srgbClr val="E0ECF9"/>
                      </a:solidFill>
                      <a:prstDash val="solid"/>
                    </a:lnL>
                    <a:lnR w="12700">
                      <a:solidFill>
                        <a:srgbClr val="E0ECF9"/>
                      </a:solidFill>
                      <a:prstDash val="solid"/>
                    </a:lnR>
                    <a:lnT w="12700">
                      <a:solidFill>
                        <a:srgbClr val="E0ECF9"/>
                      </a:solidFill>
                      <a:prstDash val="solid"/>
                    </a:lnT>
                    <a:lnB w="12700">
                      <a:solidFill>
                        <a:srgbClr val="E0ECF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15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9554" rIns="0" bIns="0" rtlCol="0" vert="horz">
            <a:spAutoFit/>
          </a:bodyPr>
          <a:lstStyle/>
          <a:p>
            <a:pPr marL="42418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Fee</a:t>
            </a:r>
            <a:r>
              <a:rPr dirty="0" sz="4400" spc="-170"/>
              <a:t> </a:t>
            </a:r>
            <a:r>
              <a:rPr dirty="0" sz="4400"/>
              <a:t>Schedule</a:t>
            </a:r>
            <a:r>
              <a:rPr dirty="0" sz="4400" spc="-155"/>
              <a:t> </a:t>
            </a:r>
            <a:r>
              <a:rPr dirty="0" sz="4400" spc="-10"/>
              <a:t>Assistance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573663"/>
            <a:ext cx="9434830" cy="836294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39395" marR="5080" indent="-227329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800">
                <a:latin typeface="Elevance Sans"/>
                <a:cs typeface="Elevance Sans"/>
              </a:rPr>
              <a:t>The</a:t>
            </a:r>
            <a:r>
              <a:rPr dirty="0" sz="2800" spc="-95">
                <a:latin typeface="Elevance Sans"/>
                <a:cs typeface="Elevance Sans"/>
              </a:rPr>
              <a:t> </a:t>
            </a:r>
            <a:r>
              <a:rPr dirty="0" u="sng" sz="280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2"/>
              </a:rPr>
              <a:t>fee</a:t>
            </a:r>
            <a:r>
              <a:rPr dirty="0" u="sng" sz="2800" spc="-95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2"/>
              </a:rPr>
              <a:t> </a:t>
            </a:r>
            <a:r>
              <a:rPr dirty="0" u="sng" sz="280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2"/>
              </a:rPr>
              <a:t>schedule</a:t>
            </a:r>
            <a:r>
              <a:rPr dirty="0" u="sng" sz="2800" spc="-85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2"/>
              </a:rPr>
              <a:t> </a:t>
            </a:r>
            <a:r>
              <a:rPr dirty="0" u="sng" sz="2800" spc="-1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2"/>
              </a:rPr>
              <a:t>assistance</a:t>
            </a:r>
            <a:r>
              <a:rPr dirty="0" u="none" sz="2800" spc="-90">
                <a:solidFill>
                  <a:srgbClr val="115FAF"/>
                </a:solidFill>
                <a:latin typeface="Elevance Sans"/>
                <a:cs typeface="Elevance Sans"/>
              </a:rPr>
              <a:t> </a:t>
            </a:r>
            <a:r>
              <a:rPr dirty="0" u="none" sz="2800">
                <a:latin typeface="Elevance Sans"/>
                <a:cs typeface="Elevance Sans"/>
              </a:rPr>
              <a:t>page</a:t>
            </a:r>
            <a:r>
              <a:rPr dirty="0" u="none" sz="2800" spc="-95">
                <a:latin typeface="Elevance Sans"/>
                <a:cs typeface="Elevance Sans"/>
              </a:rPr>
              <a:t> </a:t>
            </a:r>
            <a:r>
              <a:rPr dirty="0" u="none" sz="2800" spc="-20">
                <a:latin typeface="Elevance Sans"/>
                <a:cs typeface="Elevance Sans"/>
              </a:rPr>
              <a:t>provides</a:t>
            </a:r>
            <a:r>
              <a:rPr dirty="0" u="none" sz="2800" spc="-95">
                <a:latin typeface="Elevance Sans"/>
                <a:cs typeface="Elevance Sans"/>
              </a:rPr>
              <a:t> </a:t>
            </a:r>
            <a:r>
              <a:rPr dirty="0" u="none" sz="2800" spc="-10">
                <a:latin typeface="Elevance Sans"/>
                <a:cs typeface="Elevance Sans"/>
              </a:rPr>
              <a:t>access</a:t>
            </a:r>
            <a:r>
              <a:rPr dirty="0" u="none" sz="2800" spc="-90">
                <a:latin typeface="Elevance Sans"/>
                <a:cs typeface="Elevance Sans"/>
              </a:rPr>
              <a:t> </a:t>
            </a:r>
            <a:r>
              <a:rPr dirty="0" u="none" sz="2800" spc="-25">
                <a:latin typeface="Elevance Sans"/>
                <a:cs typeface="Elevance Sans"/>
              </a:rPr>
              <a:t>to </a:t>
            </a:r>
            <a:r>
              <a:rPr dirty="0" u="none" sz="2800" spc="-25">
                <a:latin typeface="Elevance Sans"/>
                <a:cs typeface="Elevance Sans"/>
              </a:rPr>
              <a:t>	</a:t>
            </a:r>
            <a:r>
              <a:rPr dirty="0" u="none" sz="2800" spc="-10">
                <a:latin typeface="Elevance Sans"/>
                <a:cs typeface="Elevance Sans"/>
              </a:rPr>
              <a:t>information</a:t>
            </a:r>
            <a:r>
              <a:rPr dirty="0" u="none" sz="2800" spc="-75">
                <a:latin typeface="Elevance Sans"/>
                <a:cs typeface="Elevance Sans"/>
              </a:rPr>
              <a:t> </a:t>
            </a:r>
            <a:r>
              <a:rPr dirty="0" u="none" sz="2800">
                <a:latin typeface="Elevance Sans"/>
                <a:cs typeface="Elevance Sans"/>
              </a:rPr>
              <a:t>about</a:t>
            </a:r>
            <a:r>
              <a:rPr dirty="0" u="none" sz="2800" spc="-80">
                <a:latin typeface="Elevance Sans"/>
                <a:cs typeface="Elevance Sans"/>
              </a:rPr>
              <a:t> </a:t>
            </a:r>
            <a:r>
              <a:rPr dirty="0" u="none" sz="2800">
                <a:latin typeface="Elevance Sans"/>
                <a:cs typeface="Elevance Sans"/>
              </a:rPr>
              <a:t>fee</a:t>
            </a:r>
            <a:r>
              <a:rPr dirty="0" u="none" sz="2800" spc="-90">
                <a:latin typeface="Elevance Sans"/>
                <a:cs typeface="Elevance Sans"/>
              </a:rPr>
              <a:t> </a:t>
            </a:r>
            <a:r>
              <a:rPr dirty="0" u="none" sz="2800">
                <a:latin typeface="Elevance Sans"/>
                <a:cs typeface="Elevance Sans"/>
              </a:rPr>
              <a:t>schedule</a:t>
            </a:r>
            <a:r>
              <a:rPr dirty="0" u="none" sz="2800" spc="-65">
                <a:latin typeface="Elevance Sans"/>
                <a:cs typeface="Elevance Sans"/>
              </a:rPr>
              <a:t> </a:t>
            </a:r>
            <a:r>
              <a:rPr dirty="0" u="none" sz="2800">
                <a:latin typeface="Elevance Sans"/>
                <a:cs typeface="Elevance Sans"/>
              </a:rPr>
              <a:t>definitions</a:t>
            </a:r>
            <a:r>
              <a:rPr dirty="0" u="none" sz="2800" spc="-55">
                <a:latin typeface="Elevance Sans"/>
                <a:cs typeface="Elevance Sans"/>
              </a:rPr>
              <a:t> </a:t>
            </a:r>
            <a:r>
              <a:rPr dirty="0" u="none" sz="2800">
                <a:latin typeface="Elevance Sans"/>
                <a:cs typeface="Elevance Sans"/>
              </a:rPr>
              <a:t>and</a:t>
            </a:r>
            <a:r>
              <a:rPr dirty="0" u="none" sz="2800" spc="-95">
                <a:latin typeface="Elevance Sans"/>
                <a:cs typeface="Elevance Sans"/>
              </a:rPr>
              <a:t> </a:t>
            </a:r>
            <a:r>
              <a:rPr dirty="0" u="none" sz="2800" spc="-10">
                <a:latin typeface="Elevance Sans"/>
                <a:cs typeface="Elevance Sans"/>
              </a:rPr>
              <a:t>acronyms</a:t>
            </a:r>
            <a:endParaRPr sz="2800">
              <a:latin typeface="Elevance Sans"/>
              <a:cs typeface="Elevance San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90255" y="2595803"/>
            <a:ext cx="7949430" cy="3476244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15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2933192"/>
            <a:ext cx="856869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90980" algn="l"/>
              </a:tabLst>
            </a:pPr>
            <a:r>
              <a:rPr dirty="0" sz="5400" spc="-25"/>
              <a:t>NGS</a:t>
            </a:r>
            <a:r>
              <a:rPr dirty="0" sz="5400"/>
              <a:t>	</a:t>
            </a:r>
            <a:r>
              <a:rPr dirty="0" sz="5400" spc="-130"/>
              <a:t>Look-</a:t>
            </a:r>
            <a:r>
              <a:rPr dirty="0" sz="5400"/>
              <a:t>up</a:t>
            </a:r>
            <a:r>
              <a:rPr dirty="0" sz="5400" spc="-130"/>
              <a:t> </a:t>
            </a:r>
            <a:r>
              <a:rPr dirty="0" sz="5400" spc="-60"/>
              <a:t>Tool</a:t>
            </a:r>
            <a:r>
              <a:rPr dirty="0" sz="5400" spc="-125"/>
              <a:t> </a:t>
            </a:r>
            <a:r>
              <a:rPr dirty="0" sz="5400" spc="-10"/>
              <a:t>Examples</a:t>
            </a:r>
            <a:endParaRPr sz="5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13626"/>
            <a:ext cx="8706485" cy="1183005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z="4000"/>
              <a:t>NGS</a:t>
            </a:r>
            <a:r>
              <a:rPr dirty="0" sz="4000" spc="-114"/>
              <a:t> </a:t>
            </a:r>
            <a:r>
              <a:rPr dirty="0" sz="4000" spc="-20"/>
              <a:t>Medicare</a:t>
            </a:r>
            <a:r>
              <a:rPr dirty="0" sz="4000" spc="-100"/>
              <a:t> </a:t>
            </a:r>
            <a:r>
              <a:rPr dirty="0" sz="4000"/>
              <a:t>Physician</a:t>
            </a:r>
            <a:r>
              <a:rPr dirty="0" sz="4000" spc="-150"/>
              <a:t> </a:t>
            </a:r>
            <a:r>
              <a:rPr dirty="0" sz="4000"/>
              <a:t>Fee</a:t>
            </a:r>
            <a:r>
              <a:rPr dirty="0" sz="4000" spc="-110"/>
              <a:t> </a:t>
            </a:r>
            <a:r>
              <a:rPr dirty="0" sz="4000" spc="-10"/>
              <a:t>Schedule </a:t>
            </a:r>
            <a:r>
              <a:rPr dirty="0" sz="4000"/>
              <a:t>Pricing</a:t>
            </a:r>
            <a:r>
              <a:rPr dirty="0" sz="4000" spc="-60"/>
              <a:t> </a:t>
            </a:r>
            <a:r>
              <a:rPr dirty="0" sz="4000"/>
              <a:t>and</a:t>
            </a:r>
            <a:r>
              <a:rPr dirty="0" sz="4000" spc="-50"/>
              <a:t> </a:t>
            </a:r>
            <a:r>
              <a:rPr dirty="0" sz="4000" spc="-10"/>
              <a:t>Database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508" y="1780105"/>
            <a:ext cx="11260118" cy="4010571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49846"/>
            <a:ext cx="3672204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MPFSDB</a:t>
            </a:r>
            <a:r>
              <a:rPr dirty="0" sz="4400" spc="-100"/>
              <a:t> </a:t>
            </a:r>
            <a:r>
              <a:rPr dirty="0" sz="4400" spc="-40"/>
              <a:t>76706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728534"/>
            <a:ext cx="10205580" cy="4285855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49846"/>
            <a:ext cx="148399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35"/>
              <a:t>47480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095" y="1653997"/>
            <a:ext cx="10335800" cy="4453872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9554" rIns="0" bIns="0" rtlCol="0" vert="horz">
            <a:spAutoFit/>
          </a:bodyPr>
          <a:lstStyle/>
          <a:p>
            <a:pPr marL="42418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MPFSDB</a:t>
            </a:r>
            <a:r>
              <a:rPr dirty="0" sz="4400" spc="-100"/>
              <a:t> </a:t>
            </a:r>
            <a:r>
              <a:rPr dirty="0" sz="4400" spc="-10"/>
              <a:t>33935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3730" y="1723595"/>
            <a:ext cx="10632345" cy="4151735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9554" rIns="0" bIns="0" rtlCol="0" vert="horz">
            <a:spAutoFit/>
          </a:bodyPr>
          <a:lstStyle/>
          <a:p>
            <a:pPr marL="42418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MPFSDB</a:t>
            </a:r>
            <a:r>
              <a:rPr dirty="0" sz="4400" spc="-105"/>
              <a:t> </a:t>
            </a:r>
            <a:r>
              <a:rPr dirty="0" sz="4400" spc="-10"/>
              <a:t>99397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282" y="1723595"/>
            <a:ext cx="10827432" cy="4151729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35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854" y="6276619"/>
            <a:ext cx="1377324" cy="37519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5133" y="6306527"/>
            <a:ext cx="1230789" cy="315385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1419840" y="6293425"/>
            <a:ext cx="0" cy="313690"/>
          </a:xfrm>
          <a:custGeom>
            <a:avLst/>
            <a:gdLst/>
            <a:ahLst/>
            <a:cxnLst/>
            <a:rect l="l" t="t" r="r" b="b"/>
            <a:pathLst>
              <a:path w="0" h="313690">
                <a:moveTo>
                  <a:pt x="0" y="0"/>
                </a:moveTo>
                <a:lnTo>
                  <a:pt x="0" y="313156"/>
                </a:lnTo>
              </a:path>
            </a:pathLst>
          </a:custGeom>
          <a:ln w="15875">
            <a:solidFill>
              <a:srgbClr val="125FB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0" y="0"/>
            <a:ext cx="6107430" cy="6858000"/>
            <a:chOff x="0" y="0"/>
            <a:chExt cx="6107430" cy="685800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6095911" cy="685799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1366" y="0"/>
              <a:ext cx="6096635" cy="6858000"/>
            </a:xfrm>
            <a:custGeom>
              <a:avLst/>
              <a:gdLst/>
              <a:ahLst/>
              <a:cxnLst/>
              <a:rect l="l" t="t" r="r" b="b"/>
              <a:pathLst>
                <a:path w="6096635" h="6858000">
                  <a:moveTo>
                    <a:pt x="609601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6012" y="6858000"/>
                  </a:lnTo>
                  <a:lnTo>
                    <a:pt x="6096012" y="0"/>
                  </a:lnTo>
                  <a:close/>
                </a:path>
              </a:pathLst>
            </a:custGeom>
            <a:solidFill>
              <a:srgbClr val="162F73">
                <a:alpha val="25097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575233" y="438837"/>
            <a:ext cx="234124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35">
                <a:solidFill>
                  <a:srgbClr val="115FAF"/>
                </a:solidFill>
              </a:rPr>
              <a:t>Recording</a:t>
            </a:r>
            <a:endParaRPr sz="4000"/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dirty="0" spc="-50"/>
              <a:t>3</a:t>
            </a:fld>
          </a:p>
        </p:txBody>
      </p:sp>
      <p:sp>
        <p:nvSpPr>
          <p:cNvPr id="9" name="object 9" descr=""/>
          <p:cNvSpPr txBox="1"/>
          <p:nvPr/>
        </p:nvSpPr>
        <p:spPr>
          <a:xfrm>
            <a:off x="6574591" y="1268802"/>
            <a:ext cx="4980305" cy="408940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85"/>
              </a:spcBef>
            </a:pPr>
            <a:r>
              <a:rPr dirty="0" sz="2000" spc="-25">
                <a:latin typeface="Elevance Sans"/>
                <a:cs typeface="Elevance Sans"/>
              </a:rPr>
              <a:t>Attendees/providers</a:t>
            </a:r>
            <a:r>
              <a:rPr dirty="0" sz="2000" spc="-60">
                <a:latin typeface="Elevance Sans"/>
                <a:cs typeface="Elevance Sans"/>
              </a:rPr>
              <a:t> </a:t>
            </a:r>
            <a:r>
              <a:rPr dirty="0" sz="2000">
                <a:latin typeface="Elevance Sans"/>
                <a:cs typeface="Elevance Sans"/>
              </a:rPr>
              <a:t>are</a:t>
            </a:r>
            <a:r>
              <a:rPr dirty="0" sz="2000" spc="-50">
                <a:latin typeface="Elevance Sans"/>
                <a:cs typeface="Elevance Sans"/>
              </a:rPr>
              <a:t> </a:t>
            </a:r>
            <a:r>
              <a:rPr dirty="0" sz="2000">
                <a:latin typeface="Elevance Sans"/>
                <a:cs typeface="Elevance Sans"/>
              </a:rPr>
              <a:t>never</a:t>
            </a:r>
            <a:r>
              <a:rPr dirty="0" sz="2000" spc="-55">
                <a:latin typeface="Elevance Sans"/>
                <a:cs typeface="Elevance Sans"/>
              </a:rPr>
              <a:t> </a:t>
            </a:r>
            <a:r>
              <a:rPr dirty="0" sz="2000" spc="-10">
                <a:latin typeface="Elevance Sans"/>
                <a:cs typeface="Elevance Sans"/>
              </a:rPr>
              <a:t>permitted</a:t>
            </a:r>
            <a:r>
              <a:rPr dirty="0" sz="2000" spc="-55">
                <a:latin typeface="Elevance Sans"/>
                <a:cs typeface="Elevance Sans"/>
              </a:rPr>
              <a:t> </a:t>
            </a:r>
            <a:r>
              <a:rPr dirty="0" sz="2000" spc="-25">
                <a:latin typeface="Elevance Sans"/>
                <a:cs typeface="Elevance Sans"/>
              </a:rPr>
              <a:t>to record</a:t>
            </a:r>
            <a:r>
              <a:rPr dirty="0" sz="2000" spc="-45">
                <a:latin typeface="Elevance Sans"/>
                <a:cs typeface="Elevance Sans"/>
              </a:rPr>
              <a:t> </a:t>
            </a:r>
            <a:r>
              <a:rPr dirty="0" sz="2000">
                <a:latin typeface="Elevance Sans"/>
                <a:cs typeface="Elevance Sans"/>
              </a:rPr>
              <a:t>(tape</a:t>
            </a:r>
            <a:r>
              <a:rPr dirty="0" sz="2000" spc="-55">
                <a:latin typeface="Elevance Sans"/>
                <a:cs typeface="Elevance Sans"/>
              </a:rPr>
              <a:t> </a:t>
            </a:r>
            <a:r>
              <a:rPr dirty="0" sz="2000" spc="-25">
                <a:latin typeface="Elevance Sans"/>
                <a:cs typeface="Elevance Sans"/>
              </a:rPr>
              <a:t>record</a:t>
            </a:r>
            <a:r>
              <a:rPr dirty="0" sz="2000" spc="-45">
                <a:latin typeface="Elevance Sans"/>
                <a:cs typeface="Elevance Sans"/>
              </a:rPr>
              <a:t> </a:t>
            </a:r>
            <a:r>
              <a:rPr dirty="0" sz="2000">
                <a:latin typeface="Elevance Sans"/>
                <a:cs typeface="Elevance Sans"/>
              </a:rPr>
              <a:t>or</a:t>
            </a:r>
            <a:r>
              <a:rPr dirty="0" sz="2000" spc="-60">
                <a:latin typeface="Elevance Sans"/>
                <a:cs typeface="Elevance Sans"/>
              </a:rPr>
              <a:t> </a:t>
            </a:r>
            <a:r>
              <a:rPr dirty="0" sz="2000">
                <a:latin typeface="Elevance Sans"/>
                <a:cs typeface="Elevance Sans"/>
              </a:rPr>
              <a:t>any</a:t>
            </a:r>
            <a:r>
              <a:rPr dirty="0" sz="2000" spc="-60">
                <a:latin typeface="Elevance Sans"/>
                <a:cs typeface="Elevance Sans"/>
              </a:rPr>
              <a:t> </a:t>
            </a:r>
            <a:r>
              <a:rPr dirty="0" sz="2000">
                <a:latin typeface="Elevance Sans"/>
                <a:cs typeface="Elevance Sans"/>
              </a:rPr>
              <a:t>other</a:t>
            </a:r>
            <a:r>
              <a:rPr dirty="0" sz="2000" spc="-60">
                <a:latin typeface="Elevance Sans"/>
                <a:cs typeface="Elevance Sans"/>
              </a:rPr>
              <a:t> </a:t>
            </a:r>
            <a:r>
              <a:rPr dirty="0" sz="2000" spc="-10">
                <a:latin typeface="Elevance Sans"/>
                <a:cs typeface="Elevance Sans"/>
              </a:rPr>
              <a:t>method) </a:t>
            </a:r>
            <a:r>
              <a:rPr dirty="0" sz="2000">
                <a:latin typeface="Elevance Sans"/>
                <a:cs typeface="Elevance Sans"/>
              </a:rPr>
              <a:t>our</a:t>
            </a:r>
            <a:r>
              <a:rPr dirty="0" sz="2000" spc="-45">
                <a:latin typeface="Elevance Sans"/>
                <a:cs typeface="Elevance Sans"/>
              </a:rPr>
              <a:t> </a:t>
            </a:r>
            <a:r>
              <a:rPr dirty="0" sz="2000" spc="-10">
                <a:latin typeface="Elevance Sans"/>
                <a:cs typeface="Elevance Sans"/>
              </a:rPr>
              <a:t>educational</a:t>
            </a:r>
            <a:r>
              <a:rPr dirty="0" sz="2000" spc="-45">
                <a:latin typeface="Elevance Sans"/>
                <a:cs typeface="Elevance Sans"/>
              </a:rPr>
              <a:t> </a:t>
            </a:r>
            <a:r>
              <a:rPr dirty="0" sz="2000">
                <a:latin typeface="Elevance Sans"/>
                <a:cs typeface="Elevance Sans"/>
              </a:rPr>
              <a:t>events.</a:t>
            </a:r>
            <a:r>
              <a:rPr dirty="0" sz="2000" spc="-45">
                <a:latin typeface="Elevance Sans"/>
                <a:cs typeface="Elevance Sans"/>
              </a:rPr>
              <a:t> </a:t>
            </a:r>
            <a:r>
              <a:rPr dirty="0" sz="2000">
                <a:latin typeface="Elevance Sans"/>
                <a:cs typeface="Elevance Sans"/>
              </a:rPr>
              <a:t>This</a:t>
            </a:r>
            <a:r>
              <a:rPr dirty="0" sz="2000" spc="-55">
                <a:latin typeface="Elevance Sans"/>
                <a:cs typeface="Elevance Sans"/>
              </a:rPr>
              <a:t> </a:t>
            </a:r>
            <a:r>
              <a:rPr dirty="0" sz="2000">
                <a:latin typeface="Elevance Sans"/>
                <a:cs typeface="Elevance Sans"/>
              </a:rPr>
              <a:t>applies</a:t>
            </a:r>
            <a:r>
              <a:rPr dirty="0" sz="2000" spc="-45">
                <a:latin typeface="Elevance Sans"/>
                <a:cs typeface="Elevance Sans"/>
              </a:rPr>
              <a:t> </a:t>
            </a:r>
            <a:r>
              <a:rPr dirty="0" sz="2000" spc="-25">
                <a:latin typeface="Elevance Sans"/>
                <a:cs typeface="Elevance Sans"/>
              </a:rPr>
              <a:t>to </a:t>
            </a:r>
            <a:r>
              <a:rPr dirty="0" sz="2000">
                <a:latin typeface="Elevance Sans"/>
                <a:cs typeface="Elevance Sans"/>
              </a:rPr>
              <a:t>webinars,</a:t>
            </a:r>
            <a:r>
              <a:rPr dirty="0" sz="2000" spc="-60">
                <a:latin typeface="Elevance Sans"/>
                <a:cs typeface="Elevance Sans"/>
              </a:rPr>
              <a:t> </a:t>
            </a:r>
            <a:r>
              <a:rPr dirty="0" sz="2000" spc="-20">
                <a:latin typeface="Elevance Sans"/>
                <a:cs typeface="Elevance Sans"/>
              </a:rPr>
              <a:t>teleconferences,</a:t>
            </a:r>
            <a:r>
              <a:rPr dirty="0" sz="2000" spc="-80">
                <a:latin typeface="Elevance Sans"/>
                <a:cs typeface="Elevance Sans"/>
              </a:rPr>
              <a:t> </a:t>
            </a:r>
            <a:r>
              <a:rPr dirty="0" sz="2000">
                <a:latin typeface="Elevance Sans"/>
                <a:cs typeface="Elevance Sans"/>
              </a:rPr>
              <a:t>live</a:t>
            </a:r>
            <a:r>
              <a:rPr dirty="0" sz="2000" spc="-70">
                <a:latin typeface="Elevance Sans"/>
                <a:cs typeface="Elevance Sans"/>
              </a:rPr>
              <a:t> </a:t>
            </a:r>
            <a:r>
              <a:rPr dirty="0" sz="2000">
                <a:latin typeface="Elevance Sans"/>
                <a:cs typeface="Elevance Sans"/>
              </a:rPr>
              <a:t>events</a:t>
            </a:r>
            <a:r>
              <a:rPr dirty="0" sz="2000" spc="-60">
                <a:latin typeface="Elevance Sans"/>
                <a:cs typeface="Elevance Sans"/>
              </a:rPr>
              <a:t> </a:t>
            </a:r>
            <a:r>
              <a:rPr dirty="0" sz="2000" spc="-25">
                <a:latin typeface="Elevance Sans"/>
                <a:cs typeface="Elevance Sans"/>
              </a:rPr>
              <a:t>and </a:t>
            </a:r>
            <a:r>
              <a:rPr dirty="0" sz="2000">
                <a:latin typeface="Elevance Sans"/>
                <a:cs typeface="Elevance Sans"/>
              </a:rPr>
              <a:t>any</a:t>
            </a:r>
            <a:r>
              <a:rPr dirty="0" sz="2000" spc="-50">
                <a:latin typeface="Elevance Sans"/>
                <a:cs typeface="Elevance Sans"/>
              </a:rPr>
              <a:t> </a:t>
            </a:r>
            <a:r>
              <a:rPr dirty="0" sz="2000">
                <a:latin typeface="Elevance Sans"/>
                <a:cs typeface="Elevance Sans"/>
              </a:rPr>
              <a:t>other</a:t>
            </a:r>
            <a:r>
              <a:rPr dirty="0" sz="2000" spc="-40">
                <a:latin typeface="Elevance Sans"/>
                <a:cs typeface="Elevance Sans"/>
              </a:rPr>
              <a:t> </a:t>
            </a:r>
            <a:r>
              <a:rPr dirty="0" sz="2000">
                <a:latin typeface="Elevance Sans"/>
                <a:cs typeface="Elevance Sans"/>
              </a:rPr>
              <a:t>type</a:t>
            </a:r>
            <a:r>
              <a:rPr dirty="0" sz="2000" spc="-35">
                <a:latin typeface="Elevance Sans"/>
                <a:cs typeface="Elevance Sans"/>
              </a:rPr>
              <a:t> </a:t>
            </a:r>
            <a:r>
              <a:rPr dirty="0" sz="2000">
                <a:latin typeface="Elevance Sans"/>
                <a:cs typeface="Elevance Sans"/>
              </a:rPr>
              <a:t>of</a:t>
            </a:r>
            <a:r>
              <a:rPr dirty="0" sz="2000" spc="-45">
                <a:latin typeface="Elevance Sans"/>
                <a:cs typeface="Elevance Sans"/>
              </a:rPr>
              <a:t> </a:t>
            </a:r>
            <a:r>
              <a:rPr dirty="0" sz="2000">
                <a:latin typeface="Elevance Sans"/>
                <a:cs typeface="Elevance Sans"/>
              </a:rPr>
              <a:t>National</a:t>
            </a:r>
            <a:r>
              <a:rPr dirty="0" sz="2000" spc="-45">
                <a:latin typeface="Elevance Sans"/>
                <a:cs typeface="Elevance Sans"/>
              </a:rPr>
              <a:t> </a:t>
            </a:r>
            <a:r>
              <a:rPr dirty="0" sz="2000" spc="-10">
                <a:latin typeface="Elevance Sans"/>
                <a:cs typeface="Elevance Sans"/>
              </a:rPr>
              <a:t>Government </a:t>
            </a:r>
            <a:r>
              <a:rPr dirty="0" sz="2000">
                <a:latin typeface="Elevance Sans"/>
                <a:cs typeface="Elevance Sans"/>
              </a:rPr>
              <a:t>Services</a:t>
            </a:r>
            <a:r>
              <a:rPr dirty="0" sz="2000" spc="-65">
                <a:latin typeface="Elevance Sans"/>
                <a:cs typeface="Elevance Sans"/>
              </a:rPr>
              <a:t> </a:t>
            </a:r>
            <a:r>
              <a:rPr dirty="0" sz="2000" spc="-10">
                <a:latin typeface="Elevance Sans"/>
                <a:cs typeface="Elevance Sans"/>
              </a:rPr>
              <a:t>educational</a:t>
            </a:r>
            <a:r>
              <a:rPr dirty="0" sz="2000" spc="-65">
                <a:latin typeface="Elevance Sans"/>
                <a:cs typeface="Elevance Sans"/>
              </a:rPr>
              <a:t> </a:t>
            </a:r>
            <a:r>
              <a:rPr dirty="0" sz="2000" spc="-10">
                <a:latin typeface="Elevance Sans"/>
                <a:cs typeface="Elevance Sans"/>
              </a:rPr>
              <a:t>events.</a:t>
            </a:r>
            <a:endParaRPr sz="2000">
              <a:latin typeface="Elevance Sans"/>
              <a:cs typeface="Elevance Sans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dirty="0" sz="4000" spc="-10" b="0">
                <a:solidFill>
                  <a:srgbClr val="115FAF"/>
                </a:solidFill>
                <a:latin typeface="Elevance Sans Medium"/>
                <a:cs typeface="Elevance Sans Medium"/>
              </a:rPr>
              <a:t>Objective</a:t>
            </a:r>
            <a:endParaRPr sz="4000">
              <a:latin typeface="Elevance Sans Medium"/>
              <a:cs typeface="Elevance Sans Medium"/>
            </a:endParaRPr>
          </a:p>
          <a:p>
            <a:pPr marL="12700" marR="241935">
              <a:lnSpc>
                <a:spcPts val="2110"/>
              </a:lnSpc>
              <a:spcBef>
                <a:spcPts val="2695"/>
              </a:spcBef>
            </a:pPr>
            <a:r>
              <a:rPr dirty="0" sz="2200">
                <a:latin typeface="Elevance Sans"/>
                <a:cs typeface="Elevance Sans"/>
              </a:rPr>
              <a:t>Assist</a:t>
            </a:r>
            <a:r>
              <a:rPr dirty="0" sz="2200" spc="-55">
                <a:latin typeface="Elevance Sans"/>
                <a:cs typeface="Elevance Sans"/>
              </a:rPr>
              <a:t> </a:t>
            </a:r>
            <a:r>
              <a:rPr dirty="0" sz="2200" spc="-20">
                <a:latin typeface="Elevance Sans"/>
                <a:cs typeface="Elevance Sans"/>
              </a:rPr>
              <a:t>providers</a:t>
            </a:r>
            <a:r>
              <a:rPr dirty="0" sz="2200" spc="-45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in</a:t>
            </a:r>
            <a:r>
              <a:rPr dirty="0" sz="2200" spc="-50">
                <a:latin typeface="Elevance Sans"/>
                <a:cs typeface="Elevance Sans"/>
              </a:rPr>
              <a:t> </a:t>
            </a:r>
            <a:r>
              <a:rPr dirty="0" sz="2200" spc="-10">
                <a:latin typeface="Elevance Sans"/>
                <a:cs typeface="Elevance Sans"/>
              </a:rPr>
              <a:t>understanding</a:t>
            </a:r>
            <a:r>
              <a:rPr dirty="0" sz="2200" spc="-45">
                <a:latin typeface="Elevance Sans"/>
                <a:cs typeface="Elevance Sans"/>
              </a:rPr>
              <a:t> </a:t>
            </a:r>
            <a:r>
              <a:rPr dirty="0" sz="2200" spc="-25">
                <a:latin typeface="Elevance Sans"/>
                <a:cs typeface="Elevance Sans"/>
              </a:rPr>
              <a:t>the </a:t>
            </a:r>
            <a:r>
              <a:rPr dirty="0" sz="2200">
                <a:latin typeface="Elevance Sans"/>
                <a:cs typeface="Elevance Sans"/>
              </a:rPr>
              <a:t>MPFSDB,</a:t>
            </a:r>
            <a:r>
              <a:rPr dirty="0" sz="2200" spc="-75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how</a:t>
            </a:r>
            <a:r>
              <a:rPr dirty="0" sz="2200" spc="-85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to</a:t>
            </a:r>
            <a:r>
              <a:rPr dirty="0" sz="2200" spc="-60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access</a:t>
            </a:r>
            <a:r>
              <a:rPr dirty="0" sz="2200" spc="-75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the</a:t>
            </a:r>
            <a:r>
              <a:rPr dirty="0" sz="2200" spc="-65">
                <a:latin typeface="Elevance Sans"/>
                <a:cs typeface="Elevance Sans"/>
              </a:rPr>
              <a:t> </a:t>
            </a:r>
            <a:r>
              <a:rPr dirty="0" sz="2200" spc="-10">
                <a:latin typeface="Elevance Sans"/>
                <a:cs typeface="Elevance Sans"/>
              </a:rPr>
              <a:t>database </a:t>
            </a:r>
            <a:r>
              <a:rPr dirty="0" sz="2200">
                <a:latin typeface="Elevance Sans"/>
                <a:cs typeface="Elevance Sans"/>
              </a:rPr>
              <a:t>files</a:t>
            </a:r>
            <a:r>
              <a:rPr dirty="0" sz="2200" spc="-60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and</a:t>
            </a:r>
            <a:r>
              <a:rPr dirty="0" sz="2200" spc="-65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use</a:t>
            </a:r>
            <a:r>
              <a:rPr dirty="0" sz="2200" spc="-55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the</a:t>
            </a:r>
            <a:r>
              <a:rPr dirty="0" sz="2200" spc="-50">
                <a:latin typeface="Elevance Sans"/>
                <a:cs typeface="Elevance Sans"/>
              </a:rPr>
              <a:t> </a:t>
            </a:r>
            <a:r>
              <a:rPr dirty="0" sz="2200" spc="-10">
                <a:latin typeface="Elevance Sans"/>
                <a:cs typeface="Elevance Sans"/>
              </a:rPr>
              <a:t>information</a:t>
            </a:r>
            <a:r>
              <a:rPr dirty="0" sz="2200" spc="-35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found</a:t>
            </a:r>
            <a:r>
              <a:rPr dirty="0" sz="2200" spc="-45">
                <a:latin typeface="Elevance Sans"/>
                <a:cs typeface="Elevance Sans"/>
              </a:rPr>
              <a:t> </a:t>
            </a:r>
            <a:r>
              <a:rPr dirty="0" sz="2200" spc="-25">
                <a:latin typeface="Elevance Sans"/>
                <a:cs typeface="Elevance Sans"/>
              </a:rPr>
              <a:t>in </a:t>
            </a:r>
            <a:r>
              <a:rPr dirty="0" sz="2200">
                <a:latin typeface="Elevance Sans"/>
                <a:cs typeface="Elevance Sans"/>
              </a:rPr>
              <a:t>the</a:t>
            </a:r>
            <a:r>
              <a:rPr dirty="0" sz="2200" spc="-45">
                <a:latin typeface="Elevance Sans"/>
                <a:cs typeface="Elevance Sans"/>
              </a:rPr>
              <a:t> </a:t>
            </a:r>
            <a:r>
              <a:rPr dirty="0" sz="2200" spc="-10">
                <a:latin typeface="Elevance Sans"/>
                <a:cs typeface="Elevance Sans"/>
              </a:rPr>
              <a:t>searchable</a:t>
            </a:r>
            <a:r>
              <a:rPr dirty="0" sz="2200" spc="-65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database</a:t>
            </a:r>
            <a:r>
              <a:rPr dirty="0" sz="2200" spc="-60">
                <a:latin typeface="Elevance Sans"/>
                <a:cs typeface="Elevance Sans"/>
              </a:rPr>
              <a:t> </a:t>
            </a:r>
            <a:r>
              <a:rPr dirty="0" sz="2200" b="1">
                <a:latin typeface="Elevance Sans Semibold"/>
                <a:cs typeface="Elevance Sans Semibold"/>
              </a:rPr>
              <a:t>prior</a:t>
            </a:r>
            <a:r>
              <a:rPr dirty="0" sz="2200" spc="-35" b="1">
                <a:latin typeface="Elevance Sans Semibold"/>
                <a:cs typeface="Elevance Sans Semibold"/>
              </a:rPr>
              <a:t> </a:t>
            </a:r>
            <a:r>
              <a:rPr dirty="0" sz="2200" spc="-25" b="1">
                <a:latin typeface="Elevance Sans Semibold"/>
                <a:cs typeface="Elevance Sans Semibold"/>
              </a:rPr>
              <a:t>to </a:t>
            </a:r>
            <a:r>
              <a:rPr dirty="0" sz="2200">
                <a:latin typeface="Elevance Sans"/>
                <a:cs typeface="Elevance Sans"/>
              </a:rPr>
              <a:t>submitting</a:t>
            </a:r>
            <a:r>
              <a:rPr dirty="0" sz="2200" spc="-45">
                <a:latin typeface="Elevance Sans"/>
                <a:cs typeface="Elevance Sans"/>
              </a:rPr>
              <a:t> </a:t>
            </a:r>
            <a:r>
              <a:rPr dirty="0" sz="2200" spc="-20">
                <a:latin typeface="Elevance Sans"/>
                <a:cs typeface="Elevance Sans"/>
              </a:rPr>
              <a:t>Medicare</a:t>
            </a:r>
            <a:r>
              <a:rPr dirty="0" sz="2200" spc="-75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Part</a:t>
            </a:r>
            <a:r>
              <a:rPr dirty="0" sz="2200" spc="-50">
                <a:latin typeface="Elevance Sans"/>
                <a:cs typeface="Elevance Sans"/>
              </a:rPr>
              <a:t> </a:t>
            </a:r>
            <a:r>
              <a:rPr dirty="0" sz="2200">
                <a:latin typeface="Elevance Sans"/>
                <a:cs typeface="Elevance Sans"/>
              </a:rPr>
              <a:t>B</a:t>
            </a:r>
            <a:r>
              <a:rPr dirty="0" sz="2200" spc="-60">
                <a:latin typeface="Elevance Sans"/>
                <a:cs typeface="Elevance Sans"/>
              </a:rPr>
              <a:t> </a:t>
            </a:r>
            <a:r>
              <a:rPr dirty="0" sz="2200" spc="-10">
                <a:latin typeface="Elevance Sans"/>
                <a:cs typeface="Elevance Sans"/>
              </a:rPr>
              <a:t>claims.</a:t>
            </a:r>
            <a:endParaRPr sz="2200">
              <a:latin typeface="Elevance Sans"/>
              <a:cs typeface="Elevance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2933192"/>
            <a:ext cx="413766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CMS</a:t>
            </a:r>
            <a:r>
              <a:rPr dirty="0" sz="5400" spc="-15"/>
              <a:t> </a:t>
            </a:r>
            <a:r>
              <a:rPr dirty="0" sz="5400" spc="-10"/>
              <a:t>MPFSDB</a:t>
            </a:r>
            <a:endParaRPr sz="5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1420" y="6276619"/>
            <a:ext cx="1377321" cy="37519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1699" y="6306527"/>
            <a:ext cx="1230787" cy="315385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5326401" y="6293425"/>
            <a:ext cx="0" cy="313690"/>
          </a:xfrm>
          <a:custGeom>
            <a:avLst/>
            <a:gdLst/>
            <a:ahLst/>
            <a:cxnLst/>
            <a:rect l="l" t="t" r="r" b="b"/>
            <a:pathLst>
              <a:path w="0" h="313690">
                <a:moveTo>
                  <a:pt x="0" y="0"/>
                </a:moveTo>
                <a:lnTo>
                  <a:pt x="0" y="313156"/>
                </a:lnTo>
              </a:path>
            </a:pathLst>
          </a:custGeom>
          <a:ln w="15875">
            <a:solidFill>
              <a:srgbClr val="125F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8064" y="658590"/>
            <a:ext cx="193421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162F73"/>
                </a:solidFill>
              </a:rPr>
              <a:t>MPFSDB</a:t>
            </a:r>
            <a:endParaRPr sz="4000"/>
          </a:p>
        </p:txBody>
      </p:sp>
      <p:sp>
        <p:nvSpPr>
          <p:cNvPr id="6" name="object 6" descr=""/>
          <p:cNvSpPr txBox="1"/>
          <p:nvPr/>
        </p:nvSpPr>
        <p:spPr>
          <a:xfrm>
            <a:off x="588327" y="1508236"/>
            <a:ext cx="5092065" cy="4199890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239395" marR="5080" indent="-227329">
              <a:lnSpc>
                <a:spcPct val="80000"/>
              </a:lnSpc>
              <a:spcBef>
                <a:spcPts val="76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latin typeface="Elevance Sans"/>
                <a:cs typeface="Elevance Sans"/>
              </a:rPr>
              <a:t>How</a:t>
            </a:r>
            <a:r>
              <a:rPr dirty="0" sz="2800" spc="-9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to</a:t>
            </a:r>
            <a:r>
              <a:rPr dirty="0" sz="2800" spc="-90">
                <a:latin typeface="Elevance Sans"/>
                <a:cs typeface="Elevance Sans"/>
              </a:rPr>
              <a:t> </a:t>
            </a:r>
            <a:r>
              <a:rPr dirty="0" sz="2800" spc="-25">
                <a:latin typeface="Elevance Sans"/>
                <a:cs typeface="Elevance Sans"/>
              </a:rPr>
              <a:t>Locate</a:t>
            </a:r>
            <a:r>
              <a:rPr dirty="0" sz="2800" spc="-7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the</a:t>
            </a:r>
            <a:r>
              <a:rPr dirty="0" sz="2800" spc="-85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Searchable 	Database</a:t>
            </a:r>
            <a:endParaRPr sz="2800">
              <a:latin typeface="Elevance Sans"/>
              <a:cs typeface="Elevance Sans"/>
            </a:endParaRPr>
          </a:p>
          <a:p>
            <a:pPr lvl="1" marL="696595" marR="593090" indent="-227329">
              <a:lnSpc>
                <a:spcPts val="2300"/>
              </a:lnSpc>
              <a:spcBef>
                <a:spcPts val="505"/>
              </a:spcBef>
              <a:buFont typeface="Arial"/>
              <a:buChar char="•"/>
              <a:tabLst>
                <a:tab pos="697865" algn="l"/>
              </a:tabLst>
            </a:pPr>
            <a:r>
              <a:rPr dirty="0" sz="2400" spc="-20">
                <a:latin typeface="Elevance Sans"/>
                <a:cs typeface="Elevance Sans"/>
              </a:rPr>
              <a:t>Located</a:t>
            </a:r>
            <a:r>
              <a:rPr dirty="0" sz="2400" spc="-65">
                <a:latin typeface="Elevance Sans"/>
                <a:cs typeface="Elevance Sans"/>
              </a:rPr>
              <a:t> </a:t>
            </a:r>
            <a:r>
              <a:rPr dirty="0" sz="2400">
                <a:latin typeface="Elevance Sans"/>
                <a:cs typeface="Elevance Sans"/>
              </a:rPr>
              <a:t>on</a:t>
            </a:r>
            <a:r>
              <a:rPr dirty="0" sz="2400" spc="-65">
                <a:latin typeface="Elevance Sans"/>
                <a:cs typeface="Elevance Sans"/>
              </a:rPr>
              <a:t> </a:t>
            </a:r>
            <a:r>
              <a:rPr dirty="0" u="sng" sz="240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4"/>
              </a:rPr>
              <a:t>CMS.gov</a:t>
            </a:r>
            <a:r>
              <a:rPr dirty="0" u="sng" sz="2400" spc="-75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</a:rPr>
              <a:t> </a:t>
            </a:r>
            <a:r>
              <a:rPr dirty="0" u="none" sz="2400" spc="-10">
                <a:latin typeface="Elevance Sans"/>
                <a:cs typeface="Elevance Sans"/>
              </a:rPr>
              <a:t>official 	website</a:t>
            </a:r>
            <a:endParaRPr sz="2400">
              <a:latin typeface="Elevance Sans"/>
              <a:cs typeface="Elevance Sans"/>
            </a:endParaRPr>
          </a:p>
          <a:p>
            <a:pPr lvl="1" marL="696595" marR="314325" indent="-227329">
              <a:lnSpc>
                <a:spcPts val="2300"/>
              </a:lnSpc>
              <a:spcBef>
                <a:spcPts val="500"/>
              </a:spcBef>
              <a:buClr>
                <a:srgbClr val="000000"/>
              </a:buClr>
              <a:buFont typeface="Arial"/>
              <a:buChar char="•"/>
              <a:tabLst>
                <a:tab pos="697865" algn="l"/>
              </a:tabLst>
            </a:pPr>
            <a:r>
              <a:rPr dirty="0" u="sng" sz="240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5"/>
              </a:rPr>
              <a:t>Overview</a:t>
            </a:r>
            <a:r>
              <a:rPr dirty="0" u="none" sz="2400" spc="-65">
                <a:solidFill>
                  <a:srgbClr val="115FAF"/>
                </a:solidFill>
                <a:latin typeface="Elevance Sans"/>
                <a:cs typeface="Elevance Sans"/>
              </a:rPr>
              <a:t> </a:t>
            </a:r>
            <a:r>
              <a:rPr dirty="0" u="none" sz="2400">
                <a:latin typeface="Elevance Sans"/>
                <a:cs typeface="Elevance Sans"/>
              </a:rPr>
              <a:t>of</a:t>
            </a:r>
            <a:r>
              <a:rPr dirty="0" u="none" sz="2400" spc="-60">
                <a:latin typeface="Elevance Sans"/>
                <a:cs typeface="Elevance Sans"/>
              </a:rPr>
              <a:t> </a:t>
            </a:r>
            <a:r>
              <a:rPr dirty="0" u="none" sz="2400">
                <a:latin typeface="Elevance Sans"/>
                <a:cs typeface="Elevance Sans"/>
              </a:rPr>
              <a:t>the</a:t>
            </a:r>
            <a:r>
              <a:rPr dirty="0" u="none" sz="2400" spc="-50">
                <a:latin typeface="Elevance Sans"/>
                <a:cs typeface="Elevance Sans"/>
              </a:rPr>
              <a:t> </a:t>
            </a:r>
            <a:r>
              <a:rPr dirty="0" u="none" sz="2400">
                <a:latin typeface="Elevance Sans"/>
                <a:cs typeface="Elevance Sans"/>
              </a:rPr>
              <a:t>Physician</a:t>
            </a:r>
            <a:r>
              <a:rPr dirty="0" u="none" sz="2400" spc="-70">
                <a:latin typeface="Elevance Sans"/>
                <a:cs typeface="Elevance Sans"/>
              </a:rPr>
              <a:t> </a:t>
            </a:r>
            <a:r>
              <a:rPr dirty="0" u="none" sz="2400" spc="-25">
                <a:latin typeface="Elevance Sans"/>
                <a:cs typeface="Elevance Sans"/>
              </a:rPr>
              <a:t>Fee </a:t>
            </a:r>
            <a:r>
              <a:rPr dirty="0" u="none" sz="2400" spc="-25">
                <a:latin typeface="Elevance Sans"/>
                <a:cs typeface="Elevance Sans"/>
              </a:rPr>
              <a:t>	</a:t>
            </a:r>
            <a:r>
              <a:rPr dirty="0" u="none" sz="2400">
                <a:latin typeface="Elevance Sans"/>
                <a:cs typeface="Elevance Sans"/>
              </a:rPr>
              <a:t>Schedule</a:t>
            </a:r>
            <a:r>
              <a:rPr dirty="0" u="none" sz="2400" spc="-45">
                <a:latin typeface="Elevance Sans"/>
                <a:cs typeface="Elevance Sans"/>
              </a:rPr>
              <a:t> </a:t>
            </a:r>
            <a:r>
              <a:rPr dirty="0" u="none" sz="2400" spc="-10">
                <a:latin typeface="Elevance Sans"/>
                <a:cs typeface="Elevance Sans"/>
              </a:rPr>
              <a:t>Search</a:t>
            </a:r>
            <a:endParaRPr sz="2400">
              <a:latin typeface="Elevance Sans"/>
              <a:cs typeface="Elevance Sans"/>
            </a:endParaRPr>
          </a:p>
          <a:p>
            <a:pPr marL="239395" marR="931544" indent="-227329">
              <a:lnSpc>
                <a:spcPct val="80000"/>
              </a:lnSpc>
              <a:spcBef>
                <a:spcPts val="102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latin typeface="Elevance Sans"/>
                <a:cs typeface="Elevance Sans"/>
              </a:rPr>
              <a:t>Why</a:t>
            </a:r>
            <a:r>
              <a:rPr dirty="0" sz="2800" spc="-3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Use</a:t>
            </a:r>
            <a:r>
              <a:rPr dirty="0" sz="2800" spc="-4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the</a:t>
            </a:r>
            <a:r>
              <a:rPr dirty="0" sz="2800" spc="-25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Searchable 	Database?</a:t>
            </a:r>
            <a:endParaRPr sz="2800">
              <a:latin typeface="Elevance Sans"/>
              <a:cs typeface="Elevance Sans"/>
            </a:endParaRPr>
          </a:p>
          <a:p>
            <a:pPr lvl="1" marL="697230" marR="1117600" indent="-227329">
              <a:lnSpc>
                <a:spcPts val="2300"/>
              </a:lnSpc>
              <a:spcBef>
                <a:spcPts val="490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>
                <a:latin typeface="Elevance Sans"/>
                <a:cs typeface="Elevance Sans"/>
              </a:rPr>
              <a:t>Find</a:t>
            </a:r>
            <a:r>
              <a:rPr dirty="0" sz="2400" spc="-80">
                <a:latin typeface="Elevance Sans"/>
                <a:cs typeface="Elevance Sans"/>
              </a:rPr>
              <a:t> </a:t>
            </a:r>
            <a:r>
              <a:rPr dirty="0" sz="2400" spc="-10">
                <a:latin typeface="Elevance Sans"/>
                <a:cs typeface="Elevance Sans"/>
              </a:rPr>
              <a:t>Medicare</a:t>
            </a:r>
            <a:r>
              <a:rPr dirty="0" sz="2400" spc="-65">
                <a:latin typeface="Elevance Sans"/>
                <a:cs typeface="Elevance Sans"/>
              </a:rPr>
              <a:t> </a:t>
            </a:r>
            <a:r>
              <a:rPr dirty="0" sz="2400" spc="-10">
                <a:latin typeface="Elevance Sans"/>
                <a:cs typeface="Elevance Sans"/>
              </a:rPr>
              <a:t>payment 	amounts</a:t>
            </a:r>
            <a:endParaRPr sz="2400">
              <a:latin typeface="Elevance Sans"/>
              <a:cs typeface="Elevance Sans"/>
            </a:endParaRPr>
          </a:p>
          <a:p>
            <a:pPr lvl="1" marL="697230" marR="311150" indent="-227329">
              <a:lnSpc>
                <a:spcPts val="2300"/>
              </a:lnSpc>
              <a:spcBef>
                <a:spcPts val="51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>
                <a:latin typeface="Elevance Sans"/>
                <a:cs typeface="Elevance Sans"/>
              </a:rPr>
              <a:t>Learn</a:t>
            </a:r>
            <a:r>
              <a:rPr dirty="0" sz="2400" spc="-50">
                <a:latin typeface="Elevance Sans"/>
                <a:cs typeface="Elevance Sans"/>
              </a:rPr>
              <a:t> </a:t>
            </a:r>
            <a:r>
              <a:rPr dirty="0" sz="2400">
                <a:latin typeface="Elevance Sans"/>
                <a:cs typeface="Elevance Sans"/>
              </a:rPr>
              <a:t>if</a:t>
            </a:r>
            <a:r>
              <a:rPr dirty="0" sz="2400" spc="-60">
                <a:latin typeface="Elevance Sans"/>
                <a:cs typeface="Elevance Sans"/>
              </a:rPr>
              <a:t> </a:t>
            </a:r>
            <a:r>
              <a:rPr dirty="0" sz="2400">
                <a:latin typeface="Elevance Sans"/>
                <a:cs typeface="Elevance Sans"/>
              </a:rPr>
              <a:t>codes</a:t>
            </a:r>
            <a:r>
              <a:rPr dirty="0" sz="2400" spc="-45">
                <a:latin typeface="Elevance Sans"/>
                <a:cs typeface="Elevance Sans"/>
              </a:rPr>
              <a:t> </a:t>
            </a:r>
            <a:r>
              <a:rPr dirty="0" sz="2400">
                <a:latin typeface="Elevance Sans"/>
                <a:cs typeface="Elevance Sans"/>
              </a:rPr>
              <a:t>to</a:t>
            </a:r>
            <a:r>
              <a:rPr dirty="0" sz="2400" spc="-55">
                <a:latin typeface="Elevance Sans"/>
                <a:cs typeface="Elevance Sans"/>
              </a:rPr>
              <a:t> </a:t>
            </a:r>
            <a:r>
              <a:rPr dirty="0" sz="2400">
                <a:latin typeface="Elevance Sans"/>
                <a:cs typeface="Elevance Sans"/>
              </a:rPr>
              <a:t>be</a:t>
            </a:r>
            <a:r>
              <a:rPr dirty="0" sz="2400" spc="-50">
                <a:latin typeface="Elevance Sans"/>
                <a:cs typeface="Elevance Sans"/>
              </a:rPr>
              <a:t> </a:t>
            </a:r>
            <a:r>
              <a:rPr dirty="0" sz="2400">
                <a:latin typeface="Elevance Sans"/>
                <a:cs typeface="Elevance Sans"/>
              </a:rPr>
              <a:t>billed</a:t>
            </a:r>
            <a:r>
              <a:rPr dirty="0" sz="2400" spc="-80">
                <a:latin typeface="Elevance Sans"/>
                <a:cs typeface="Elevance Sans"/>
              </a:rPr>
              <a:t> </a:t>
            </a:r>
            <a:r>
              <a:rPr dirty="0" sz="2400" spc="-25">
                <a:latin typeface="Elevance Sans"/>
                <a:cs typeface="Elevance Sans"/>
              </a:rPr>
              <a:t>are </a:t>
            </a:r>
            <a:r>
              <a:rPr dirty="0" sz="2400" spc="-25">
                <a:latin typeface="Elevance Sans"/>
                <a:cs typeface="Elevance Sans"/>
              </a:rPr>
              <a:t>	</a:t>
            </a:r>
            <a:r>
              <a:rPr dirty="0" sz="2400" spc="-10">
                <a:latin typeface="Elevance Sans"/>
                <a:cs typeface="Elevance Sans"/>
              </a:rPr>
              <a:t>affected</a:t>
            </a:r>
            <a:r>
              <a:rPr dirty="0" sz="2400" spc="-75">
                <a:latin typeface="Elevance Sans"/>
                <a:cs typeface="Elevance Sans"/>
              </a:rPr>
              <a:t> </a:t>
            </a:r>
            <a:r>
              <a:rPr dirty="0" sz="2400">
                <a:latin typeface="Elevance Sans"/>
                <a:cs typeface="Elevance Sans"/>
              </a:rPr>
              <a:t>by</a:t>
            </a:r>
            <a:r>
              <a:rPr dirty="0" sz="2400" spc="-55">
                <a:latin typeface="Elevance Sans"/>
                <a:cs typeface="Elevance Sans"/>
              </a:rPr>
              <a:t> </a:t>
            </a:r>
            <a:r>
              <a:rPr dirty="0" sz="2400">
                <a:latin typeface="Elevance Sans"/>
                <a:cs typeface="Elevance Sans"/>
              </a:rPr>
              <a:t>payment</a:t>
            </a:r>
            <a:r>
              <a:rPr dirty="0" sz="2400" spc="-55">
                <a:latin typeface="Elevance Sans"/>
                <a:cs typeface="Elevance Sans"/>
              </a:rPr>
              <a:t> </a:t>
            </a:r>
            <a:r>
              <a:rPr dirty="0" sz="2400" spc="-10">
                <a:latin typeface="Elevance Sans"/>
                <a:cs typeface="Elevance Sans"/>
              </a:rPr>
              <a:t>policies</a:t>
            </a:r>
            <a:endParaRPr sz="2400">
              <a:latin typeface="Elevance Sans"/>
              <a:cs typeface="Elevance San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450861" y="6329160"/>
            <a:ext cx="16129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7E7E7E"/>
                </a:solidFill>
                <a:latin typeface="Volte"/>
                <a:cs typeface="Volte"/>
              </a:rPr>
              <a:t>41</a:t>
            </a:r>
            <a:endParaRPr sz="1100">
              <a:latin typeface="Volte"/>
              <a:cs typeface="Volte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83300" y="0"/>
            <a:ext cx="61087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49846"/>
            <a:ext cx="616712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0"/>
              <a:t>Searching</a:t>
            </a:r>
            <a:r>
              <a:rPr dirty="0" sz="4400" spc="-120"/>
              <a:t> </a:t>
            </a:r>
            <a:r>
              <a:rPr dirty="0" sz="4400"/>
              <a:t>the</a:t>
            </a:r>
            <a:r>
              <a:rPr dirty="0" sz="4400" spc="-110"/>
              <a:t> </a:t>
            </a:r>
            <a:r>
              <a:rPr dirty="0" sz="4400" spc="-10"/>
              <a:t>Database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916860" y="1489152"/>
            <a:ext cx="4544695" cy="2580005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60"/>
              </a:spcBef>
              <a:buClr>
                <a:srgbClr val="000000"/>
              </a:buClr>
              <a:buFont typeface="Arial"/>
              <a:buChar char="•"/>
              <a:tabLst>
                <a:tab pos="240029" algn="l"/>
              </a:tabLst>
            </a:pPr>
            <a:r>
              <a:rPr dirty="0" u="sng" sz="280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2"/>
              </a:rPr>
              <a:t>PFS</a:t>
            </a:r>
            <a:r>
              <a:rPr dirty="0" u="sng" sz="2800" spc="-45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2"/>
              </a:rPr>
              <a:t> </a:t>
            </a:r>
            <a:r>
              <a:rPr dirty="0" u="sng" sz="2800" spc="-85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2"/>
              </a:rPr>
              <a:t>Look-</a:t>
            </a:r>
            <a:r>
              <a:rPr dirty="0" u="sng" sz="280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2"/>
              </a:rPr>
              <a:t>Up</a:t>
            </a:r>
            <a:r>
              <a:rPr dirty="0" u="sng" sz="2800" spc="-5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2"/>
              </a:rPr>
              <a:t> </a:t>
            </a:r>
            <a:r>
              <a:rPr dirty="0" u="sng" sz="2800" spc="-45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2"/>
              </a:rPr>
              <a:t>Tool</a:t>
            </a:r>
            <a:r>
              <a:rPr dirty="0" u="sng" sz="2800" spc="-5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2"/>
              </a:rPr>
              <a:t> </a:t>
            </a:r>
            <a:r>
              <a:rPr dirty="0" u="sng" sz="2800" spc="-1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2"/>
              </a:rPr>
              <a:t>Overview</a:t>
            </a:r>
            <a:endParaRPr sz="2800">
              <a:latin typeface="Elevance Sans"/>
              <a:cs typeface="Elevance Sans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>
                <a:latin typeface="Elevance Sans"/>
                <a:cs typeface="Elevance Sans"/>
              </a:rPr>
              <a:t>Pricing</a:t>
            </a:r>
            <a:r>
              <a:rPr dirty="0" sz="2800" spc="-75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amounts</a:t>
            </a:r>
            <a:endParaRPr sz="2800">
              <a:latin typeface="Elevance Sans"/>
              <a:cs typeface="Elevance Sans"/>
            </a:endParaRP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>
                <a:latin typeface="Elevance Sans"/>
                <a:cs typeface="Elevance Sans"/>
              </a:rPr>
              <a:t>Payment</a:t>
            </a:r>
            <a:r>
              <a:rPr dirty="0" sz="2800" spc="-9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policy</a:t>
            </a:r>
            <a:r>
              <a:rPr dirty="0" sz="2800" spc="-85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indicators</a:t>
            </a:r>
            <a:endParaRPr sz="2800">
              <a:latin typeface="Elevance Sans"/>
              <a:cs typeface="Elevance Sans"/>
            </a:endParaRPr>
          </a:p>
          <a:p>
            <a:pPr marL="240029" indent="-227329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spc="-20">
                <a:latin typeface="Elevance Sans"/>
                <a:cs typeface="Elevance Sans"/>
              </a:rPr>
              <a:t>RVUs</a:t>
            </a:r>
            <a:endParaRPr sz="2800">
              <a:latin typeface="Elevance Sans"/>
              <a:cs typeface="Elevance Sans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spc="-10">
                <a:latin typeface="Elevance Sans"/>
                <a:cs typeface="Elevance Sans"/>
              </a:rPr>
              <a:t>GPCIs</a:t>
            </a:r>
            <a:endParaRPr sz="2800">
              <a:latin typeface="Elevance Sans"/>
              <a:cs typeface="Elevance San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94337" y="1921583"/>
            <a:ext cx="6111328" cy="3407754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42</a:t>
            </a:fld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9554" rIns="0" bIns="0" rtlCol="0" vert="horz">
            <a:spAutoFit/>
          </a:bodyPr>
          <a:lstStyle/>
          <a:p>
            <a:pPr marL="42418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Begin</a:t>
            </a:r>
            <a:r>
              <a:rPr dirty="0" sz="4400" spc="-25"/>
              <a:t> Search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6458" y="1730044"/>
            <a:ext cx="9282448" cy="4384294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42</a:t>
            </a:fld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1420" y="6276619"/>
            <a:ext cx="1377321" cy="37519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1699" y="6306527"/>
            <a:ext cx="1230787" cy="315385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5326401" y="6293425"/>
            <a:ext cx="0" cy="313690"/>
          </a:xfrm>
          <a:custGeom>
            <a:avLst/>
            <a:gdLst/>
            <a:ahLst/>
            <a:cxnLst/>
            <a:rect l="l" t="t" r="r" b="b"/>
            <a:pathLst>
              <a:path w="0" h="313690">
                <a:moveTo>
                  <a:pt x="0" y="0"/>
                </a:moveTo>
                <a:lnTo>
                  <a:pt x="0" y="313156"/>
                </a:lnTo>
              </a:path>
            </a:pathLst>
          </a:custGeom>
          <a:ln w="15875">
            <a:solidFill>
              <a:srgbClr val="125FB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6096000" y="0"/>
            <a:ext cx="6096635" cy="6858000"/>
            <a:chOff x="6096000" y="0"/>
            <a:chExt cx="6096635" cy="685800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0" y="0"/>
              <a:ext cx="6095999" cy="685799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096000" y="0"/>
              <a:ext cx="6096635" cy="6858000"/>
            </a:xfrm>
            <a:custGeom>
              <a:avLst/>
              <a:gdLst/>
              <a:ahLst/>
              <a:cxnLst/>
              <a:rect l="l" t="t" r="r" b="b"/>
              <a:pathLst>
                <a:path w="6096634" h="6858000">
                  <a:moveTo>
                    <a:pt x="609601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6012" y="6858000"/>
                  </a:lnTo>
                  <a:lnTo>
                    <a:pt x="6096012" y="0"/>
                  </a:lnTo>
                  <a:close/>
                </a:path>
              </a:pathLst>
            </a:custGeom>
            <a:solidFill>
              <a:srgbClr val="162F73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7028" rIns="0" bIns="0" rtlCol="0" vert="horz">
            <a:spAutoFit/>
          </a:bodyPr>
          <a:lstStyle/>
          <a:p>
            <a:pPr marL="95250">
              <a:lnSpc>
                <a:spcPct val="100000"/>
              </a:lnSpc>
              <a:spcBef>
                <a:spcPts val="95"/>
              </a:spcBef>
            </a:pPr>
            <a:r>
              <a:rPr dirty="0" sz="4000">
                <a:solidFill>
                  <a:srgbClr val="162F73"/>
                </a:solidFill>
              </a:rPr>
              <a:t>Search</a:t>
            </a:r>
            <a:r>
              <a:rPr dirty="0" sz="4000" spc="-229">
                <a:solidFill>
                  <a:srgbClr val="162F73"/>
                </a:solidFill>
              </a:rPr>
              <a:t> </a:t>
            </a:r>
            <a:r>
              <a:rPr dirty="0" sz="4000" spc="-10">
                <a:solidFill>
                  <a:srgbClr val="162F73"/>
                </a:solidFill>
              </a:rPr>
              <a:t>Criteria</a:t>
            </a:r>
            <a:endParaRPr sz="4000"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0136" y="1537614"/>
            <a:ext cx="4442317" cy="4370489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5431049" y="6344022"/>
            <a:ext cx="180975" cy="180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 sz="1100" spc="-25">
                <a:solidFill>
                  <a:srgbClr val="7E7E7E"/>
                </a:solidFill>
                <a:latin typeface="Volte"/>
                <a:cs typeface="Volte"/>
              </a:rPr>
              <a:t>44</a:t>
            </a:r>
            <a:endParaRPr sz="1100">
              <a:latin typeface="Volte"/>
              <a:cs typeface="Volte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2933192"/>
            <a:ext cx="846074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94785" algn="l"/>
              </a:tabLst>
            </a:pPr>
            <a:r>
              <a:rPr dirty="0" sz="5400"/>
              <a:t>CMS</a:t>
            </a:r>
            <a:r>
              <a:rPr dirty="0" sz="5400" spc="-15"/>
              <a:t> </a:t>
            </a:r>
            <a:r>
              <a:rPr dirty="0" sz="5400" spc="-10"/>
              <a:t>Lookup</a:t>
            </a:r>
            <a:r>
              <a:rPr dirty="0" sz="5400"/>
              <a:t>	</a:t>
            </a:r>
            <a:r>
              <a:rPr dirty="0" sz="5400" spc="-60"/>
              <a:t>Tool</a:t>
            </a:r>
            <a:r>
              <a:rPr dirty="0" sz="5400" spc="-245"/>
              <a:t> </a:t>
            </a:r>
            <a:r>
              <a:rPr dirty="0" sz="5400" spc="-20"/>
              <a:t>Examples</a:t>
            </a:r>
            <a:endParaRPr sz="5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9554" rIns="0" bIns="0" rtlCol="0" vert="horz">
            <a:spAutoFit/>
          </a:bodyPr>
          <a:lstStyle/>
          <a:p>
            <a:pPr marL="424180">
              <a:lnSpc>
                <a:spcPct val="100000"/>
              </a:lnSpc>
              <a:spcBef>
                <a:spcPts val="105"/>
              </a:spcBef>
            </a:pPr>
            <a:r>
              <a:rPr dirty="0" sz="4400" spc="-10"/>
              <a:t>Search</a:t>
            </a:r>
            <a:r>
              <a:rPr dirty="0" sz="4400" spc="-130"/>
              <a:t> </a:t>
            </a:r>
            <a:r>
              <a:rPr dirty="0" sz="4400"/>
              <a:t>the</a:t>
            </a:r>
            <a:r>
              <a:rPr dirty="0" sz="4400" spc="-130"/>
              <a:t> </a:t>
            </a:r>
            <a:r>
              <a:rPr dirty="0" sz="4400"/>
              <a:t>Physician</a:t>
            </a:r>
            <a:r>
              <a:rPr dirty="0" sz="4400" spc="-140"/>
              <a:t> </a:t>
            </a:r>
            <a:r>
              <a:rPr dirty="0" sz="4400"/>
              <a:t>Fee</a:t>
            </a:r>
            <a:r>
              <a:rPr dirty="0" sz="4400" spc="-125"/>
              <a:t> </a:t>
            </a:r>
            <a:r>
              <a:rPr dirty="0" sz="4400" spc="-10"/>
              <a:t>Schedule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695" y="1838552"/>
            <a:ext cx="10680435" cy="3740983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46</a:t>
            </a:fld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9554" rIns="0" bIns="0" rtlCol="0" vert="horz">
            <a:spAutoFit/>
          </a:bodyPr>
          <a:lstStyle/>
          <a:p>
            <a:pPr marL="424180">
              <a:lnSpc>
                <a:spcPct val="100000"/>
              </a:lnSpc>
              <a:spcBef>
                <a:spcPts val="105"/>
              </a:spcBef>
            </a:pPr>
            <a:r>
              <a:rPr dirty="0" sz="4400" spc="-10"/>
              <a:t>Search</a:t>
            </a:r>
            <a:r>
              <a:rPr dirty="0" sz="4400" spc="-210"/>
              <a:t> </a:t>
            </a:r>
            <a:r>
              <a:rPr dirty="0" sz="4400" spc="-10"/>
              <a:t>Results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6634" y="1689392"/>
            <a:ext cx="8888433" cy="4352481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46</a:t>
            </a:fld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49846"/>
            <a:ext cx="923417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0"/>
              <a:t>Searching</a:t>
            </a:r>
            <a:r>
              <a:rPr dirty="0" sz="4400" spc="-145"/>
              <a:t> </a:t>
            </a:r>
            <a:r>
              <a:rPr dirty="0" sz="4400"/>
              <a:t>Payment</a:t>
            </a:r>
            <a:r>
              <a:rPr dirty="0" sz="4400" spc="-150"/>
              <a:t> </a:t>
            </a:r>
            <a:r>
              <a:rPr dirty="0" sz="4400"/>
              <a:t>Policy</a:t>
            </a:r>
            <a:r>
              <a:rPr dirty="0" sz="4400" spc="-160"/>
              <a:t> </a:t>
            </a:r>
            <a:r>
              <a:rPr dirty="0" sz="4400" spc="-10"/>
              <a:t>Indicators</a:t>
            </a:r>
            <a:endParaRPr sz="4400"/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46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489152"/>
            <a:ext cx="6413500" cy="2580005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spc="-25">
                <a:latin typeface="Elevance Sans"/>
                <a:cs typeface="Elevance Sans"/>
              </a:rPr>
              <a:t>Professional/technical</a:t>
            </a:r>
            <a:r>
              <a:rPr dirty="0" sz="2800" spc="-5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modifiers</a:t>
            </a:r>
            <a:endParaRPr sz="2800">
              <a:latin typeface="Elevance Sans"/>
              <a:cs typeface="Elevance Sans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spc="-30">
                <a:latin typeface="Elevance Sans"/>
                <a:cs typeface="Elevance Sans"/>
              </a:rPr>
              <a:t>Postoperative</a:t>
            </a:r>
            <a:r>
              <a:rPr dirty="0" sz="2800" spc="-75">
                <a:latin typeface="Elevance Sans"/>
                <a:cs typeface="Elevance Sans"/>
              </a:rPr>
              <a:t> </a:t>
            </a:r>
            <a:r>
              <a:rPr dirty="0" sz="2800" spc="-20">
                <a:latin typeface="Elevance Sans"/>
                <a:cs typeface="Elevance Sans"/>
              </a:rPr>
              <a:t>days</a:t>
            </a:r>
            <a:endParaRPr sz="2800">
              <a:latin typeface="Elevance Sans"/>
              <a:cs typeface="Elevance Sans"/>
            </a:endParaRP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>
                <a:latin typeface="Elevance Sans"/>
                <a:cs typeface="Elevance Sans"/>
              </a:rPr>
              <a:t>If</a:t>
            </a:r>
            <a:r>
              <a:rPr dirty="0" sz="2800" spc="-5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a</a:t>
            </a:r>
            <a:r>
              <a:rPr dirty="0" sz="2800" spc="-5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code</a:t>
            </a:r>
            <a:r>
              <a:rPr dirty="0" sz="2800" spc="-2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is</a:t>
            </a:r>
            <a:r>
              <a:rPr dirty="0" sz="2800" spc="-4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payable</a:t>
            </a:r>
            <a:r>
              <a:rPr dirty="0" sz="2800" spc="-3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by</a:t>
            </a:r>
            <a:r>
              <a:rPr dirty="0" sz="2800" spc="-40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Medicare</a:t>
            </a:r>
            <a:endParaRPr sz="2800">
              <a:latin typeface="Elevance Sans"/>
              <a:cs typeface="Elevance Sans"/>
            </a:endParaRPr>
          </a:p>
          <a:p>
            <a:pPr marL="240029" indent="-227329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 spc="-20">
                <a:latin typeface="Elevance Sans"/>
                <a:cs typeface="Elevance Sans"/>
              </a:rPr>
              <a:t>Level</a:t>
            </a:r>
            <a:r>
              <a:rPr dirty="0" sz="2800" spc="-8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of</a:t>
            </a:r>
            <a:r>
              <a:rPr dirty="0" sz="2800" spc="-10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physician</a:t>
            </a:r>
            <a:r>
              <a:rPr dirty="0" sz="2800" spc="-8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supervision</a:t>
            </a:r>
            <a:r>
              <a:rPr dirty="0" sz="2800" spc="-75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required</a:t>
            </a:r>
            <a:endParaRPr sz="2800">
              <a:latin typeface="Elevance Sans"/>
              <a:cs typeface="Elevance Sans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>
                <a:latin typeface="Elevance Sans"/>
                <a:cs typeface="Elevance Sans"/>
              </a:rPr>
              <a:t>If</a:t>
            </a:r>
            <a:r>
              <a:rPr dirty="0" sz="2800" spc="-6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a</a:t>
            </a:r>
            <a:r>
              <a:rPr dirty="0" sz="2800" spc="-60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service</a:t>
            </a:r>
            <a:r>
              <a:rPr dirty="0" sz="2800" spc="-1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can</a:t>
            </a:r>
            <a:r>
              <a:rPr dirty="0" sz="2800" spc="-5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be</a:t>
            </a:r>
            <a:r>
              <a:rPr dirty="0" sz="2800" spc="-55">
                <a:latin typeface="Elevance Sans"/>
                <a:cs typeface="Elevance Sans"/>
              </a:rPr>
              <a:t> </a:t>
            </a:r>
            <a:r>
              <a:rPr dirty="0" sz="2800">
                <a:latin typeface="Elevance Sans"/>
                <a:cs typeface="Elevance Sans"/>
              </a:rPr>
              <a:t>billed</a:t>
            </a:r>
            <a:r>
              <a:rPr dirty="0" sz="2800" spc="-45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bilaterally</a:t>
            </a:r>
            <a:endParaRPr sz="2800">
              <a:latin typeface="Elevance Sans"/>
              <a:cs typeface="Elevance San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1420" y="6276619"/>
            <a:ext cx="1377321" cy="37519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1699" y="6306527"/>
            <a:ext cx="1230787" cy="315385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5326401" y="6293425"/>
            <a:ext cx="0" cy="313690"/>
          </a:xfrm>
          <a:custGeom>
            <a:avLst/>
            <a:gdLst/>
            <a:ahLst/>
            <a:cxnLst/>
            <a:rect l="l" t="t" r="r" b="b"/>
            <a:pathLst>
              <a:path w="0" h="313690">
                <a:moveTo>
                  <a:pt x="0" y="0"/>
                </a:moveTo>
                <a:lnTo>
                  <a:pt x="0" y="313156"/>
                </a:lnTo>
              </a:path>
            </a:pathLst>
          </a:custGeom>
          <a:ln w="15875">
            <a:solidFill>
              <a:srgbClr val="125FB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8064" y="384270"/>
            <a:ext cx="3570604" cy="1183005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z="4000">
                <a:solidFill>
                  <a:srgbClr val="162F73"/>
                </a:solidFill>
              </a:rPr>
              <a:t>Payment</a:t>
            </a:r>
            <a:r>
              <a:rPr dirty="0" sz="4000" spc="-200">
                <a:solidFill>
                  <a:srgbClr val="162F73"/>
                </a:solidFill>
              </a:rPr>
              <a:t> </a:t>
            </a:r>
            <a:r>
              <a:rPr dirty="0" sz="4000" spc="-10">
                <a:solidFill>
                  <a:srgbClr val="162F73"/>
                </a:solidFill>
              </a:rPr>
              <a:t>Policy Indicators</a:t>
            </a:r>
            <a:endParaRPr sz="40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83300" y="0"/>
            <a:ext cx="6108700" cy="68579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6784" y="1886630"/>
            <a:ext cx="5001319" cy="3619998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5428001" y="6344022"/>
            <a:ext cx="184785" cy="180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 sz="1100" spc="-25">
                <a:solidFill>
                  <a:srgbClr val="7E7E7E"/>
                </a:solidFill>
                <a:latin typeface="Volte"/>
                <a:cs typeface="Volte"/>
              </a:rPr>
              <a:t>49</a:t>
            </a:r>
            <a:endParaRPr sz="1100">
              <a:latin typeface="Volte"/>
              <a:cs typeface="Volt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6096000" cy="6858000"/>
            <a:chOff x="0" y="0"/>
            <a:chExt cx="6096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095999" cy="6857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6096000" cy="6858000"/>
            </a:xfrm>
            <a:custGeom>
              <a:avLst/>
              <a:gdLst/>
              <a:ahLst/>
              <a:cxnLst/>
              <a:rect l="l" t="t" r="r" b="b"/>
              <a:pathLst>
                <a:path w="6096000" h="6858000">
                  <a:moveTo>
                    <a:pt x="6096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6000" y="6858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162F73">
                <a:alpha val="25097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6494" y="6276619"/>
            <a:ext cx="1377325" cy="37519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85133" y="6306527"/>
            <a:ext cx="1230789" cy="315385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11419840" y="6293425"/>
            <a:ext cx="0" cy="313690"/>
          </a:xfrm>
          <a:custGeom>
            <a:avLst/>
            <a:gdLst/>
            <a:ahLst/>
            <a:cxnLst/>
            <a:rect l="l" t="t" r="r" b="b"/>
            <a:pathLst>
              <a:path w="0" h="313690">
                <a:moveTo>
                  <a:pt x="0" y="0"/>
                </a:moveTo>
                <a:lnTo>
                  <a:pt x="0" y="313156"/>
                </a:lnTo>
              </a:path>
            </a:pathLst>
          </a:custGeom>
          <a:ln w="15875">
            <a:solidFill>
              <a:srgbClr val="125FB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22653" y="6192380"/>
            <a:ext cx="2013654" cy="54368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7028" rIns="0" bIns="0" rtlCol="0" vert="horz">
            <a:spAutoFit/>
          </a:bodyPr>
          <a:lstStyle/>
          <a:p>
            <a:pPr marL="608203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162F73"/>
                </a:solidFill>
              </a:rPr>
              <a:t>Agenda</a:t>
            </a:r>
            <a:endParaRPr sz="4000"/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dirty="0" spc="-50"/>
              <a:t>3</a:t>
            </a:fld>
          </a:p>
        </p:txBody>
      </p:sp>
      <p:sp>
        <p:nvSpPr>
          <p:cNvPr id="10" name="object 10" descr=""/>
          <p:cNvSpPr txBox="1"/>
          <p:nvPr/>
        </p:nvSpPr>
        <p:spPr>
          <a:xfrm>
            <a:off x="6574790" y="1579676"/>
            <a:ext cx="4751070" cy="390207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39395" marR="5080" indent="-227329">
              <a:lnSpc>
                <a:spcPts val="3030"/>
              </a:lnSpc>
              <a:spcBef>
                <a:spcPts val="470"/>
              </a:spcBef>
              <a:buClr>
                <a:srgbClr val="000000"/>
              </a:buClr>
              <a:buFont typeface="Arial"/>
              <a:buChar char="•"/>
              <a:tabLst>
                <a:tab pos="241300" algn="l"/>
              </a:tabLst>
            </a:pPr>
            <a:r>
              <a:rPr dirty="0" u="sng" sz="280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6" action="ppaction://hlinksldjump"/>
              </a:rPr>
              <a:t>NGS</a:t>
            </a:r>
            <a:r>
              <a:rPr dirty="0" u="sng" sz="2800" spc="-10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6" action="ppaction://hlinksldjump"/>
              </a:rPr>
              <a:t> </a:t>
            </a:r>
            <a:r>
              <a:rPr dirty="0" u="sng" sz="280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6" action="ppaction://hlinksldjump"/>
              </a:rPr>
              <a:t>Physician</a:t>
            </a:r>
            <a:r>
              <a:rPr dirty="0" u="sng" sz="2800" spc="-75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6" action="ppaction://hlinksldjump"/>
              </a:rPr>
              <a:t> </a:t>
            </a:r>
            <a:r>
              <a:rPr dirty="0" u="sng" sz="280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6" action="ppaction://hlinksldjump"/>
              </a:rPr>
              <a:t>Fee</a:t>
            </a:r>
            <a:r>
              <a:rPr dirty="0" u="sng" sz="2800" spc="-85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6" action="ppaction://hlinksldjump"/>
              </a:rPr>
              <a:t> </a:t>
            </a:r>
            <a:r>
              <a:rPr dirty="0" u="sng" sz="2800" spc="-1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6" action="ppaction://hlinksldjump"/>
              </a:rPr>
              <a:t>Schedule</a:t>
            </a:r>
            <a:r>
              <a:rPr dirty="0" u="none" sz="2800" spc="-10">
                <a:solidFill>
                  <a:srgbClr val="115FAF"/>
                </a:solidFill>
                <a:latin typeface="Elevance Sans"/>
                <a:cs typeface="Elevance Sans"/>
              </a:rPr>
              <a:t> </a:t>
            </a:r>
            <a:r>
              <a:rPr dirty="0" u="none" sz="2800" spc="-10">
                <a:solidFill>
                  <a:srgbClr val="115FAF"/>
                </a:solidFill>
                <a:latin typeface="Elevance Sans"/>
                <a:cs typeface="Elevance Sans"/>
              </a:rPr>
              <a:t>	</a:t>
            </a:r>
            <a:r>
              <a:rPr dirty="0" u="sng" sz="2800" spc="-2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6" action="ppaction://hlinksldjump"/>
              </a:rPr>
              <a:t>Tool</a:t>
            </a:r>
            <a:endParaRPr sz="2800">
              <a:latin typeface="Elevance Sans"/>
              <a:cs typeface="Elevance Sans"/>
            </a:endParaRPr>
          </a:p>
          <a:p>
            <a:pPr marL="240029" indent="-227329">
              <a:lnSpc>
                <a:spcPct val="100000"/>
              </a:lnSpc>
              <a:spcBef>
                <a:spcPts val="610"/>
              </a:spcBef>
              <a:buClr>
                <a:srgbClr val="000000"/>
              </a:buClr>
              <a:buFont typeface="Arial"/>
              <a:buChar char="•"/>
              <a:tabLst>
                <a:tab pos="240029" algn="l"/>
              </a:tabLst>
            </a:pPr>
            <a:r>
              <a:rPr dirty="0" u="sng" sz="280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7" action="ppaction://hlinksldjump"/>
              </a:rPr>
              <a:t>Database</a:t>
            </a:r>
            <a:r>
              <a:rPr dirty="0" u="sng" sz="2800" spc="-135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7" action="ppaction://hlinksldjump"/>
              </a:rPr>
              <a:t> </a:t>
            </a:r>
            <a:r>
              <a:rPr dirty="0" u="sng" sz="280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7" action="ppaction://hlinksldjump"/>
              </a:rPr>
              <a:t>Policy</a:t>
            </a:r>
            <a:r>
              <a:rPr dirty="0" u="sng" sz="2800" spc="-12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7" action="ppaction://hlinksldjump"/>
              </a:rPr>
              <a:t> </a:t>
            </a:r>
            <a:r>
              <a:rPr dirty="0" u="sng" sz="2800" spc="-1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7" action="ppaction://hlinksldjump"/>
              </a:rPr>
              <a:t>Indicators</a:t>
            </a:r>
            <a:endParaRPr sz="2800">
              <a:latin typeface="Elevance Sans"/>
              <a:cs typeface="Elevance Sans"/>
            </a:endParaRPr>
          </a:p>
          <a:p>
            <a:pPr marL="240029" indent="-227329">
              <a:lnSpc>
                <a:spcPct val="100000"/>
              </a:lnSpc>
              <a:spcBef>
                <a:spcPts val="670"/>
              </a:spcBef>
              <a:buClr>
                <a:srgbClr val="000000"/>
              </a:buClr>
              <a:buFont typeface="Arial"/>
              <a:buChar char="•"/>
              <a:tabLst>
                <a:tab pos="240029" algn="l"/>
              </a:tabLst>
            </a:pPr>
            <a:r>
              <a:rPr dirty="0" u="sng" sz="280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8" action="ppaction://hlinksldjump"/>
              </a:rPr>
              <a:t>NGS</a:t>
            </a:r>
            <a:r>
              <a:rPr dirty="0" u="sng" sz="2800" spc="-11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8" action="ppaction://hlinksldjump"/>
              </a:rPr>
              <a:t> </a:t>
            </a:r>
            <a:r>
              <a:rPr dirty="0" u="sng" sz="280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8" action="ppaction://hlinksldjump"/>
              </a:rPr>
              <a:t>Lookup</a:t>
            </a:r>
            <a:r>
              <a:rPr dirty="0" u="sng" sz="2800" spc="-10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8" action="ppaction://hlinksldjump"/>
              </a:rPr>
              <a:t> </a:t>
            </a:r>
            <a:r>
              <a:rPr dirty="0" u="sng" sz="2800" spc="-45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8" action="ppaction://hlinksldjump"/>
              </a:rPr>
              <a:t>Tool</a:t>
            </a:r>
            <a:r>
              <a:rPr dirty="0" u="sng" sz="2800" spc="-9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8" action="ppaction://hlinksldjump"/>
              </a:rPr>
              <a:t> </a:t>
            </a:r>
            <a:r>
              <a:rPr dirty="0" u="sng" sz="2800" spc="-1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8" action="ppaction://hlinksldjump"/>
              </a:rPr>
              <a:t>Examples</a:t>
            </a:r>
            <a:endParaRPr sz="2800">
              <a:latin typeface="Elevance Sans"/>
              <a:cs typeface="Elevance Sans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  <a:tabLst>
                <a:tab pos="240029" algn="l"/>
              </a:tabLst>
            </a:pPr>
            <a:r>
              <a:rPr dirty="0" u="sng" sz="280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9" action="ppaction://hlinksldjump"/>
              </a:rPr>
              <a:t>CMS</a:t>
            </a:r>
            <a:r>
              <a:rPr dirty="0" u="sng" sz="2800" spc="-4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9" action="ppaction://hlinksldjump"/>
              </a:rPr>
              <a:t> </a:t>
            </a:r>
            <a:r>
              <a:rPr dirty="0" u="sng" sz="2800" spc="-1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9" action="ppaction://hlinksldjump"/>
              </a:rPr>
              <a:t>MPFSDB</a:t>
            </a:r>
            <a:endParaRPr sz="2800">
              <a:latin typeface="Elevance Sans"/>
              <a:cs typeface="Elevance Sans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  <a:tabLst>
                <a:tab pos="240029" algn="l"/>
              </a:tabLst>
            </a:pPr>
            <a:r>
              <a:rPr dirty="0" u="sng" sz="280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10" action="ppaction://hlinksldjump"/>
              </a:rPr>
              <a:t>CMS</a:t>
            </a:r>
            <a:r>
              <a:rPr dirty="0" u="sng" sz="2800" spc="-11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10" action="ppaction://hlinksldjump"/>
              </a:rPr>
              <a:t> </a:t>
            </a:r>
            <a:r>
              <a:rPr dirty="0" u="sng" sz="280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10" action="ppaction://hlinksldjump"/>
              </a:rPr>
              <a:t>Lookup</a:t>
            </a:r>
            <a:r>
              <a:rPr dirty="0" u="sng" sz="2800" spc="-95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10" action="ppaction://hlinksldjump"/>
              </a:rPr>
              <a:t> </a:t>
            </a:r>
            <a:r>
              <a:rPr dirty="0" u="sng" sz="2800" spc="-45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10" action="ppaction://hlinksldjump"/>
              </a:rPr>
              <a:t>Tool</a:t>
            </a:r>
            <a:r>
              <a:rPr dirty="0" u="sng" sz="2800" spc="-85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10" action="ppaction://hlinksldjump"/>
              </a:rPr>
              <a:t> </a:t>
            </a:r>
            <a:r>
              <a:rPr dirty="0" u="sng" sz="2800" spc="-1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10" action="ppaction://hlinksldjump"/>
              </a:rPr>
              <a:t>Examples</a:t>
            </a:r>
            <a:endParaRPr sz="2800">
              <a:latin typeface="Elevance Sans"/>
              <a:cs typeface="Elevance Sans"/>
            </a:endParaRPr>
          </a:p>
          <a:p>
            <a:pPr marL="240029" indent="-227329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pos="240029" algn="l"/>
              </a:tabLst>
            </a:pPr>
            <a:r>
              <a:rPr dirty="0" u="sng" sz="2800" spc="-3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11" action="ppaction://hlinksldjump"/>
              </a:rPr>
              <a:t>Resources</a:t>
            </a:r>
            <a:r>
              <a:rPr dirty="0" u="sng" sz="2800" spc="-35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11" action="ppaction://hlinksldjump"/>
              </a:rPr>
              <a:t> </a:t>
            </a:r>
            <a:r>
              <a:rPr dirty="0" u="sng" sz="280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11" action="ppaction://hlinksldjump"/>
              </a:rPr>
              <a:t>and</a:t>
            </a:r>
            <a:r>
              <a:rPr dirty="0" u="sng" sz="2800" spc="-65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11" action="ppaction://hlinksldjump"/>
              </a:rPr>
              <a:t> </a:t>
            </a:r>
            <a:r>
              <a:rPr dirty="0" u="sng" sz="2800" spc="-1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11" action="ppaction://hlinksldjump"/>
              </a:rPr>
              <a:t>References</a:t>
            </a:r>
            <a:endParaRPr sz="2800">
              <a:latin typeface="Elevance Sans"/>
              <a:cs typeface="Elevance Sans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  <a:tabLst>
                <a:tab pos="240029" algn="l"/>
              </a:tabLst>
            </a:pPr>
            <a:r>
              <a:rPr dirty="0" u="sng" sz="2800" spc="-1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12" action="ppaction://hlinksldjump"/>
              </a:rPr>
              <a:t>Questions</a:t>
            </a:r>
            <a:endParaRPr sz="2800">
              <a:latin typeface="Elevance Sans"/>
              <a:cs typeface="Elevance San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9554" rIns="0" bIns="0" rtlCol="0" vert="horz">
            <a:spAutoFit/>
          </a:bodyPr>
          <a:lstStyle/>
          <a:p>
            <a:pPr marL="424180">
              <a:lnSpc>
                <a:spcPct val="100000"/>
              </a:lnSpc>
              <a:spcBef>
                <a:spcPts val="105"/>
              </a:spcBef>
            </a:pPr>
            <a:r>
              <a:rPr dirty="0" sz="4400" spc="-10"/>
              <a:t>76706</a:t>
            </a:r>
            <a:r>
              <a:rPr dirty="0" sz="4400" spc="-220"/>
              <a:t> </a:t>
            </a:r>
            <a:r>
              <a:rPr dirty="0" sz="4400" spc="-10"/>
              <a:t>Search</a:t>
            </a:r>
            <a:r>
              <a:rPr dirty="0" sz="4400" spc="-215"/>
              <a:t> </a:t>
            </a:r>
            <a:r>
              <a:rPr dirty="0" sz="4400" spc="-10"/>
              <a:t>Results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5130" y="1983617"/>
            <a:ext cx="10186494" cy="2858362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50</a:t>
            </a:fld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9554" rIns="0" bIns="0" rtlCol="0" vert="horz">
            <a:spAutoFit/>
          </a:bodyPr>
          <a:lstStyle/>
          <a:p>
            <a:pPr marL="424180">
              <a:lnSpc>
                <a:spcPct val="100000"/>
              </a:lnSpc>
              <a:spcBef>
                <a:spcPts val="105"/>
              </a:spcBef>
            </a:pPr>
            <a:r>
              <a:rPr dirty="0" sz="4400" spc="-10"/>
              <a:t>47480</a:t>
            </a:r>
            <a:r>
              <a:rPr dirty="0" sz="4400" spc="-229"/>
              <a:t> </a:t>
            </a:r>
            <a:r>
              <a:rPr dirty="0" sz="4400" spc="-10"/>
              <a:t>Search</a:t>
            </a:r>
            <a:r>
              <a:rPr dirty="0" sz="4400" spc="-200"/>
              <a:t> </a:t>
            </a:r>
            <a:r>
              <a:rPr dirty="0" sz="4400" spc="-10"/>
              <a:t>Results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407" y="2361724"/>
            <a:ext cx="11208763" cy="2143798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50</a:t>
            </a:fld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9554" rIns="0" bIns="0" rtlCol="0" vert="horz">
            <a:spAutoFit/>
          </a:bodyPr>
          <a:lstStyle/>
          <a:p>
            <a:pPr marL="42418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33935</a:t>
            </a:r>
            <a:r>
              <a:rPr dirty="0" sz="4400" spc="-150"/>
              <a:t> </a:t>
            </a:r>
            <a:r>
              <a:rPr dirty="0" sz="4400"/>
              <a:t>Search</a:t>
            </a:r>
            <a:r>
              <a:rPr dirty="0" sz="4400" spc="-125"/>
              <a:t> </a:t>
            </a:r>
            <a:r>
              <a:rPr dirty="0" sz="4400" spc="-10"/>
              <a:t>Results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122" y="2075137"/>
            <a:ext cx="11511615" cy="2588303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50</a:t>
            </a:fld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9554" rIns="0" bIns="0" rtlCol="0" vert="horz">
            <a:spAutoFit/>
          </a:bodyPr>
          <a:lstStyle/>
          <a:p>
            <a:pPr marL="42418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99397</a:t>
            </a:r>
            <a:r>
              <a:rPr dirty="0" sz="4400" spc="-150"/>
              <a:t> </a:t>
            </a:r>
            <a:r>
              <a:rPr dirty="0" sz="4400"/>
              <a:t>Search</a:t>
            </a:r>
            <a:r>
              <a:rPr dirty="0" sz="4400" spc="-160"/>
              <a:t> </a:t>
            </a:r>
            <a:r>
              <a:rPr dirty="0" sz="4400" spc="-10"/>
              <a:t>Results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4196" y="1691475"/>
            <a:ext cx="7233902" cy="4587880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50</a:t>
            </a:fld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2933192"/>
            <a:ext cx="804037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52645" algn="l"/>
              </a:tabLst>
            </a:pPr>
            <a:r>
              <a:rPr dirty="0" sz="5400" spc="-40"/>
              <a:t>Resources</a:t>
            </a:r>
            <a:r>
              <a:rPr dirty="0" sz="5400" spc="-220"/>
              <a:t> </a:t>
            </a:r>
            <a:r>
              <a:rPr dirty="0" sz="5400" spc="-25"/>
              <a:t>and</a:t>
            </a:r>
            <a:r>
              <a:rPr dirty="0" sz="5400"/>
              <a:t>	</a:t>
            </a:r>
            <a:r>
              <a:rPr dirty="0" sz="5400" spc="-65"/>
              <a:t>References</a:t>
            </a:r>
            <a:endParaRPr sz="54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87946"/>
            <a:ext cx="921766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CMS</a:t>
            </a:r>
            <a:r>
              <a:rPr dirty="0" sz="4000" spc="-40"/>
              <a:t> </a:t>
            </a:r>
            <a:r>
              <a:rPr dirty="0" sz="4000"/>
              <a:t>and</a:t>
            </a:r>
            <a:r>
              <a:rPr dirty="0" sz="4000" spc="-60"/>
              <a:t> </a:t>
            </a:r>
            <a:r>
              <a:rPr dirty="0" sz="4000"/>
              <a:t>NGS</a:t>
            </a:r>
            <a:r>
              <a:rPr dirty="0" sz="4000" spc="-55"/>
              <a:t> </a:t>
            </a:r>
            <a:r>
              <a:rPr dirty="0" sz="4000" spc="-35"/>
              <a:t>Resources</a:t>
            </a:r>
            <a:r>
              <a:rPr dirty="0" sz="4000" spc="-60"/>
              <a:t> </a:t>
            </a:r>
            <a:r>
              <a:rPr dirty="0" sz="4000"/>
              <a:t>and</a:t>
            </a:r>
            <a:r>
              <a:rPr dirty="0" sz="4000" spc="-60"/>
              <a:t> </a:t>
            </a:r>
            <a:r>
              <a:rPr dirty="0" sz="4000" spc="-30"/>
              <a:t>References</a:t>
            </a:r>
            <a:endParaRPr sz="4000"/>
          </a:p>
        </p:txBody>
      </p:sp>
      <p:sp>
        <p:nvSpPr>
          <p:cNvPr id="4" name="object 4" descr=""/>
          <p:cNvSpPr txBox="1"/>
          <p:nvPr/>
        </p:nvSpPr>
        <p:spPr>
          <a:xfrm>
            <a:off x="11583416" y="6370425"/>
            <a:ext cx="1809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5">
                <a:solidFill>
                  <a:srgbClr val="888888"/>
                </a:solidFill>
                <a:latin typeface="Calibri"/>
                <a:cs typeface="Calibri"/>
              </a:rPr>
              <a:t>55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539219"/>
            <a:ext cx="9756775" cy="285559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>
                <a:latin typeface="Elevance Sans"/>
                <a:cs typeface="Elevance Sans"/>
              </a:rPr>
              <a:t>CMS</a:t>
            </a:r>
            <a:r>
              <a:rPr dirty="0" sz="2800" spc="-40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References</a:t>
            </a:r>
            <a:endParaRPr sz="2800">
              <a:latin typeface="Elevance Sans"/>
              <a:cs typeface="Elevance Sans"/>
            </a:endParaRPr>
          </a:p>
          <a:p>
            <a:pPr lvl="1" marL="697230" indent="-227329">
              <a:lnSpc>
                <a:spcPct val="100000"/>
              </a:lnSpc>
              <a:spcBef>
                <a:spcPts val="234"/>
              </a:spcBef>
              <a:buClr>
                <a:srgbClr val="000000"/>
              </a:buClr>
              <a:buFont typeface="Arial"/>
              <a:buChar char="•"/>
              <a:tabLst>
                <a:tab pos="697230" algn="l"/>
              </a:tabLst>
            </a:pPr>
            <a:r>
              <a:rPr dirty="0" u="sng" sz="240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</a:rPr>
              <a:t>CMS</a:t>
            </a:r>
            <a:r>
              <a:rPr dirty="0" u="sng" sz="2400" spc="-35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</a:rPr>
              <a:t> </a:t>
            </a:r>
            <a:r>
              <a:rPr dirty="0" u="sng" sz="2400" spc="-1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</a:rPr>
              <a:t>website</a:t>
            </a:r>
            <a:endParaRPr sz="2400">
              <a:latin typeface="Elevance Sans"/>
              <a:cs typeface="Elevance Sans"/>
            </a:endParaRPr>
          </a:p>
          <a:p>
            <a:pPr lvl="1" marL="697230" indent="-227329">
              <a:lnSpc>
                <a:spcPct val="100000"/>
              </a:lnSpc>
              <a:spcBef>
                <a:spcPts val="200"/>
              </a:spcBef>
              <a:buClr>
                <a:srgbClr val="000000"/>
              </a:buClr>
              <a:buFont typeface="Arial"/>
              <a:buChar char="•"/>
              <a:tabLst>
                <a:tab pos="697230" algn="l"/>
              </a:tabLst>
            </a:pPr>
            <a:r>
              <a:rPr dirty="0" u="sng" sz="240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2"/>
              </a:rPr>
              <a:t>Physician</a:t>
            </a:r>
            <a:r>
              <a:rPr dirty="0" u="sng" sz="2400" spc="-65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2"/>
              </a:rPr>
              <a:t> </a:t>
            </a:r>
            <a:r>
              <a:rPr dirty="0" u="sng" sz="240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2"/>
              </a:rPr>
              <a:t>Fee</a:t>
            </a:r>
            <a:r>
              <a:rPr dirty="0" u="sng" sz="2400" spc="-45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2"/>
              </a:rPr>
              <a:t> </a:t>
            </a:r>
            <a:r>
              <a:rPr dirty="0" u="sng" sz="240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2"/>
              </a:rPr>
              <a:t>Schedule</a:t>
            </a:r>
            <a:r>
              <a:rPr dirty="0" u="sng" sz="2400" spc="-65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2"/>
              </a:rPr>
              <a:t> Look-</a:t>
            </a:r>
            <a:r>
              <a:rPr dirty="0" u="sng" sz="2400" spc="-25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2"/>
              </a:rPr>
              <a:t>Up</a:t>
            </a:r>
            <a:endParaRPr sz="2400">
              <a:latin typeface="Elevance Sans"/>
              <a:cs typeface="Elevance Sans"/>
            </a:endParaRPr>
          </a:p>
          <a:p>
            <a:pPr marL="240029" indent="-227329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>
                <a:latin typeface="Elevance Sans"/>
                <a:cs typeface="Elevance Sans"/>
              </a:rPr>
              <a:t>NGS</a:t>
            </a:r>
            <a:r>
              <a:rPr dirty="0" sz="2800" spc="-45">
                <a:latin typeface="Elevance Sans"/>
                <a:cs typeface="Elevance Sans"/>
              </a:rPr>
              <a:t> </a:t>
            </a:r>
            <a:r>
              <a:rPr dirty="0" sz="2800" spc="-10">
                <a:latin typeface="Elevance Sans"/>
                <a:cs typeface="Elevance Sans"/>
              </a:rPr>
              <a:t>References</a:t>
            </a:r>
            <a:endParaRPr sz="2800">
              <a:latin typeface="Elevance Sans"/>
              <a:cs typeface="Elevance Sans"/>
            </a:endParaRPr>
          </a:p>
          <a:p>
            <a:pPr lvl="1" marL="697230" indent="-227329">
              <a:lnSpc>
                <a:spcPct val="100000"/>
              </a:lnSpc>
              <a:spcBef>
                <a:spcPts val="219"/>
              </a:spcBef>
              <a:buClr>
                <a:srgbClr val="000000"/>
              </a:buClr>
              <a:buFont typeface="Arial"/>
              <a:buChar char="•"/>
              <a:tabLst>
                <a:tab pos="697230" algn="l"/>
              </a:tabLst>
            </a:pPr>
            <a:r>
              <a:rPr dirty="0" u="sng" sz="240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3"/>
              </a:rPr>
              <a:t>Fee</a:t>
            </a:r>
            <a:r>
              <a:rPr dirty="0" u="sng" sz="2400" spc="-7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3"/>
              </a:rPr>
              <a:t> </a:t>
            </a:r>
            <a:r>
              <a:rPr dirty="0" u="sng" sz="240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3"/>
              </a:rPr>
              <a:t>Schedule</a:t>
            </a:r>
            <a:r>
              <a:rPr dirty="0" u="sng" sz="2400" spc="-85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3"/>
              </a:rPr>
              <a:t> </a:t>
            </a:r>
            <a:r>
              <a:rPr dirty="0" u="sng" sz="2400" spc="-1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3"/>
              </a:rPr>
              <a:t>Assistance</a:t>
            </a:r>
            <a:endParaRPr sz="2400">
              <a:latin typeface="Elevance Sans"/>
              <a:cs typeface="Elevance Sans"/>
            </a:endParaRPr>
          </a:p>
          <a:p>
            <a:pPr lvl="2" marL="1155065" indent="-2286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1155065" algn="l"/>
              </a:tabLst>
            </a:pPr>
            <a:r>
              <a:rPr dirty="0" sz="2000" spc="-10">
                <a:latin typeface="Elevance Sans"/>
                <a:cs typeface="Elevance Sans"/>
              </a:rPr>
              <a:t>Locality</a:t>
            </a:r>
            <a:r>
              <a:rPr dirty="0" sz="2000" spc="-50">
                <a:latin typeface="Elevance Sans"/>
                <a:cs typeface="Elevance Sans"/>
              </a:rPr>
              <a:t> </a:t>
            </a:r>
            <a:r>
              <a:rPr dirty="0" sz="2000">
                <a:latin typeface="Elevance Sans"/>
                <a:cs typeface="Elevance Sans"/>
              </a:rPr>
              <a:t>and</a:t>
            </a:r>
            <a:r>
              <a:rPr dirty="0" sz="2000" spc="-60">
                <a:latin typeface="Elevance Sans"/>
                <a:cs typeface="Elevance Sans"/>
              </a:rPr>
              <a:t> </a:t>
            </a:r>
            <a:r>
              <a:rPr dirty="0" sz="2000">
                <a:latin typeface="Elevance Sans"/>
                <a:cs typeface="Elevance Sans"/>
              </a:rPr>
              <a:t>County</a:t>
            </a:r>
            <a:r>
              <a:rPr dirty="0" sz="2000" spc="-50">
                <a:latin typeface="Elevance Sans"/>
                <a:cs typeface="Elevance Sans"/>
              </a:rPr>
              <a:t> </a:t>
            </a:r>
            <a:r>
              <a:rPr dirty="0" sz="2000" spc="-10">
                <a:latin typeface="Elevance Sans"/>
                <a:cs typeface="Elevance Sans"/>
              </a:rPr>
              <a:t>Information</a:t>
            </a:r>
            <a:r>
              <a:rPr dirty="0" sz="2000" spc="-65">
                <a:latin typeface="Elevance Sans"/>
                <a:cs typeface="Elevance Sans"/>
              </a:rPr>
              <a:t> </a:t>
            </a:r>
            <a:r>
              <a:rPr dirty="0" sz="2000">
                <a:latin typeface="Elevance Sans"/>
                <a:cs typeface="Elevance Sans"/>
              </a:rPr>
              <a:t>for</a:t>
            </a:r>
            <a:r>
              <a:rPr dirty="0" sz="2000" spc="-65">
                <a:latin typeface="Elevance Sans"/>
                <a:cs typeface="Elevance Sans"/>
              </a:rPr>
              <a:t> </a:t>
            </a:r>
            <a:r>
              <a:rPr dirty="0" sz="2000" spc="-50">
                <a:latin typeface="Elevance Sans"/>
                <a:cs typeface="Elevance Sans"/>
              </a:rPr>
              <a:t>IL-</a:t>
            </a:r>
            <a:r>
              <a:rPr dirty="0" sz="2000" spc="-10">
                <a:latin typeface="Elevance Sans"/>
                <a:cs typeface="Elevance Sans"/>
              </a:rPr>
              <a:t>ME-MA-</a:t>
            </a:r>
            <a:r>
              <a:rPr dirty="0" sz="2000" spc="-25">
                <a:latin typeface="Elevance Sans"/>
                <a:cs typeface="Elevance Sans"/>
              </a:rPr>
              <a:t>NY</a:t>
            </a:r>
            <a:endParaRPr sz="2000">
              <a:latin typeface="Elevance Sans"/>
              <a:cs typeface="Elevance Sans"/>
            </a:endParaRPr>
          </a:p>
          <a:p>
            <a:pPr lvl="2" marL="1155065" indent="-22860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1155065" algn="l"/>
              </a:tabLst>
            </a:pPr>
            <a:r>
              <a:rPr dirty="0" sz="2000">
                <a:latin typeface="Elevance Sans"/>
                <a:cs typeface="Elevance Sans"/>
              </a:rPr>
              <a:t>Description</a:t>
            </a:r>
            <a:r>
              <a:rPr dirty="0" sz="2000" spc="-70">
                <a:latin typeface="Elevance Sans"/>
                <a:cs typeface="Elevance Sans"/>
              </a:rPr>
              <a:t> </a:t>
            </a:r>
            <a:r>
              <a:rPr dirty="0" sz="2000">
                <a:latin typeface="Elevance Sans"/>
                <a:cs typeface="Elevance Sans"/>
              </a:rPr>
              <a:t>of</a:t>
            </a:r>
            <a:r>
              <a:rPr dirty="0" sz="2000" spc="-75">
                <a:latin typeface="Elevance Sans"/>
                <a:cs typeface="Elevance Sans"/>
              </a:rPr>
              <a:t> </a:t>
            </a:r>
            <a:r>
              <a:rPr dirty="0" sz="2000" spc="-10">
                <a:latin typeface="Elevance Sans"/>
                <a:cs typeface="Elevance Sans"/>
              </a:rPr>
              <a:t>Medicare</a:t>
            </a:r>
            <a:r>
              <a:rPr dirty="0" sz="2000" spc="-55">
                <a:latin typeface="Elevance Sans"/>
                <a:cs typeface="Elevance Sans"/>
              </a:rPr>
              <a:t> </a:t>
            </a:r>
            <a:r>
              <a:rPr dirty="0" sz="2000">
                <a:latin typeface="Elevance Sans"/>
                <a:cs typeface="Elevance Sans"/>
              </a:rPr>
              <a:t>Physician</a:t>
            </a:r>
            <a:r>
              <a:rPr dirty="0" sz="2000" spc="-80">
                <a:latin typeface="Elevance Sans"/>
                <a:cs typeface="Elevance Sans"/>
              </a:rPr>
              <a:t> </a:t>
            </a:r>
            <a:r>
              <a:rPr dirty="0" sz="2000">
                <a:latin typeface="Elevance Sans"/>
                <a:cs typeface="Elevance Sans"/>
              </a:rPr>
              <a:t>Fee</a:t>
            </a:r>
            <a:r>
              <a:rPr dirty="0" sz="2000" spc="-70">
                <a:latin typeface="Elevance Sans"/>
                <a:cs typeface="Elevance Sans"/>
              </a:rPr>
              <a:t> </a:t>
            </a:r>
            <a:r>
              <a:rPr dirty="0" sz="2000">
                <a:latin typeface="Elevance Sans"/>
                <a:cs typeface="Elevance Sans"/>
              </a:rPr>
              <a:t>Schedule</a:t>
            </a:r>
            <a:r>
              <a:rPr dirty="0" sz="2000" spc="-70">
                <a:latin typeface="Elevance Sans"/>
                <a:cs typeface="Elevance Sans"/>
              </a:rPr>
              <a:t> </a:t>
            </a:r>
            <a:r>
              <a:rPr dirty="0" sz="2000" spc="-10">
                <a:latin typeface="Elevance Sans"/>
                <a:cs typeface="Elevance Sans"/>
              </a:rPr>
              <a:t>Database</a:t>
            </a:r>
            <a:r>
              <a:rPr dirty="0" sz="2000" spc="-50">
                <a:latin typeface="Elevance Sans"/>
                <a:cs typeface="Elevance Sans"/>
              </a:rPr>
              <a:t> </a:t>
            </a:r>
            <a:r>
              <a:rPr dirty="0" sz="2000">
                <a:latin typeface="Elevance Sans"/>
                <a:cs typeface="Elevance Sans"/>
              </a:rPr>
              <a:t>Policy</a:t>
            </a:r>
            <a:r>
              <a:rPr dirty="0" sz="2000" spc="-70">
                <a:latin typeface="Elevance Sans"/>
                <a:cs typeface="Elevance Sans"/>
              </a:rPr>
              <a:t> </a:t>
            </a:r>
            <a:r>
              <a:rPr dirty="0" sz="2000" spc="-10">
                <a:latin typeface="Elevance Sans"/>
                <a:cs typeface="Elevance Sans"/>
              </a:rPr>
              <a:t>Indicators</a:t>
            </a:r>
            <a:endParaRPr sz="2000">
              <a:latin typeface="Elevance Sans"/>
              <a:cs typeface="Elevance San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10"/>
              <a:t>Questions?</a:t>
            </a:r>
            <a:endParaRPr sz="5400"/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4233495"/>
            <a:ext cx="15214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Elevance Sans"/>
                <a:cs typeface="Elevance Sans"/>
              </a:rPr>
              <a:t>Thank</a:t>
            </a:r>
            <a:r>
              <a:rPr dirty="0" sz="2400" spc="-40">
                <a:solidFill>
                  <a:srgbClr val="FFFFFF"/>
                </a:solidFill>
                <a:latin typeface="Elevance Sans"/>
                <a:cs typeface="Elevance Sans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Elevance Sans"/>
                <a:cs typeface="Elevance Sans"/>
              </a:rPr>
              <a:t>you!</a:t>
            </a:r>
            <a:endParaRPr sz="2400">
              <a:latin typeface="Elevance Sans"/>
              <a:cs typeface="Elevance San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520064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2737" y="6329465"/>
            <a:ext cx="950572" cy="34106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6721" y="6295175"/>
            <a:ext cx="349382" cy="315143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11419331" y="6294120"/>
            <a:ext cx="0" cy="313690"/>
          </a:xfrm>
          <a:custGeom>
            <a:avLst/>
            <a:gdLst/>
            <a:ahLst/>
            <a:cxnLst/>
            <a:rect l="l" t="t" r="r" b="b"/>
            <a:pathLst>
              <a:path w="0" h="313690">
                <a:moveTo>
                  <a:pt x="0" y="0"/>
                </a:moveTo>
                <a:lnTo>
                  <a:pt x="0" y="313156"/>
                </a:lnTo>
              </a:path>
            </a:pathLst>
          </a:custGeom>
          <a:ln w="15875">
            <a:solidFill>
              <a:srgbClr val="125FB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66376" y="6333744"/>
            <a:ext cx="1385315" cy="297179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4488179" y="5074920"/>
            <a:ext cx="0" cy="861060"/>
          </a:xfrm>
          <a:custGeom>
            <a:avLst/>
            <a:gdLst/>
            <a:ahLst/>
            <a:cxnLst/>
            <a:rect l="l" t="t" r="r" b="b"/>
            <a:pathLst>
              <a:path w="0" h="861060">
                <a:moveTo>
                  <a:pt x="0" y="0"/>
                </a:moveTo>
                <a:lnTo>
                  <a:pt x="0" y="860691"/>
                </a:lnTo>
              </a:path>
            </a:pathLst>
          </a:custGeom>
          <a:ln w="12700">
            <a:solidFill>
              <a:srgbClr val="1795D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7801356" y="5074920"/>
            <a:ext cx="0" cy="861060"/>
          </a:xfrm>
          <a:custGeom>
            <a:avLst/>
            <a:gdLst/>
            <a:ahLst/>
            <a:cxnLst/>
            <a:rect l="l" t="t" r="r" b="b"/>
            <a:pathLst>
              <a:path w="0" h="861060">
                <a:moveTo>
                  <a:pt x="0" y="0"/>
                </a:moveTo>
                <a:lnTo>
                  <a:pt x="0" y="860691"/>
                </a:lnTo>
              </a:path>
            </a:pathLst>
          </a:custGeom>
          <a:ln w="12700">
            <a:solidFill>
              <a:srgbClr val="1795D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457865" y="848736"/>
            <a:ext cx="2148840" cy="1220470"/>
          </a:xfrm>
          <a:prstGeom prst="rect"/>
        </p:spPr>
        <p:txBody>
          <a:bodyPr wrap="square" lIns="0" tIns="59690" rIns="0" bIns="0" rtlCol="0" vert="horz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</a:pPr>
            <a:r>
              <a:rPr dirty="0"/>
              <a:t>Connect</a:t>
            </a:r>
            <a:r>
              <a:rPr dirty="0" spc="-145"/>
              <a:t> </a:t>
            </a:r>
            <a:r>
              <a:rPr dirty="0" spc="-20"/>
              <a:t>with </a:t>
            </a:r>
            <a:r>
              <a:rPr dirty="0"/>
              <a:t>us</a:t>
            </a:r>
            <a:r>
              <a:rPr dirty="0" spc="-20"/>
              <a:t> </a:t>
            </a:r>
            <a:r>
              <a:rPr dirty="0"/>
              <a:t>on</a:t>
            </a:r>
            <a:r>
              <a:rPr dirty="0" spc="-30"/>
              <a:t> </a:t>
            </a:r>
            <a:r>
              <a:rPr dirty="0" spc="-10"/>
              <a:t>social media</a:t>
            </a: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52600" y="5241035"/>
            <a:ext cx="611123" cy="435863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2501863" y="5232622"/>
            <a:ext cx="1622425" cy="455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600" spc="-35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7"/>
              </a:rPr>
              <a:t>YouTube</a:t>
            </a:r>
            <a:r>
              <a:rPr dirty="0" u="sng" sz="1600" spc="-3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7"/>
              </a:rPr>
              <a:t> </a:t>
            </a:r>
            <a:r>
              <a:rPr dirty="0" u="sng" sz="1600" spc="-1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7"/>
              </a:rPr>
              <a:t>Channel</a:t>
            </a:r>
            <a:endParaRPr sz="1600">
              <a:latin typeface="Elevance Sans"/>
              <a:cs typeface="Elevance Sans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10">
                <a:latin typeface="Elevance Sans"/>
                <a:cs typeface="Elevance Sans"/>
              </a:rPr>
              <a:t>Educational</a:t>
            </a:r>
            <a:r>
              <a:rPr dirty="0" sz="1200" spc="-15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Videos</a:t>
            </a:r>
            <a:endParaRPr sz="1200">
              <a:latin typeface="Elevance Sans"/>
              <a:cs typeface="Elevance San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33544" y="5186171"/>
            <a:ext cx="682751" cy="600456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5518698" y="5228825"/>
            <a:ext cx="1838960" cy="455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600" spc="-1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9"/>
              </a:rPr>
              <a:t>Medicare</a:t>
            </a:r>
            <a:r>
              <a:rPr dirty="0" u="sng" sz="1600" spc="-65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9"/>
              </a:rPr>
              <a:t> </a:t>
            </a:r>
            <a:r>
              <a:rPr dirty="0" u="sng" sz="1600" spc="-1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9"/>
              </a:rPr>
              <a:t>University</a:t>
            </a:r>
            <a:endParaRPr sz="1600">
              <a:latin typeface="Elevance Sans"/>
              <a:cs typeface="Elevance Sans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 spc="-20">
                <a:latin typeface="Elevance Sans"/>
                <a:cs typeface="Elevance Sans"/>
              </a:rPr>
              <a:t>Self-</a:t>
            </a:r>
            <a:r>
              <a:rPr dirty="0" sz="1200">
                <a:latin typeface="Elevance Sans"/>
                <a:cs typeface="Elevance Sans"/>
              </a:rPr>
              <a:t>paced</a:t>
            </a:r>
            <a:r>
              <a:rPr dirty="0" sz="1200" spc="-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online</a:t>
            </a:r>
            <a:r>
              <a:rPr dirty="0" sz="1200" spc="-15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learning</a:t>
            </a:r>
            <a:endParaRPr sz="1200">
              <a:latin typeface="Elevance Sans"/>
              <a:cs typeface="Elevance San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268" y="5248655"/>
            <a:ext cx="510539" cy="435863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8869392" y="5228825"/>
            <a:ext cx="1452245" cy="455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600" spc="-1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11"/>
              </a:rPr>
              <a:t>LinkedIn</a:t>
            </a:r>
            <a:endParaRPr sz="1600">
              <a:latin typeface="Elevance Sans"/>
              <a:cs typeface="Elevance Sans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>
                <a:latin typeface="Elevance Sans"/>
                <a:cs typeface="Elevance Sans"/>
              </a:rPr>
              <a:t>Educational</a:t>
            </a:r>
            <a:r>
              <a:rPr dirty="0" sz="1200" spc="-70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Content</a:t>
            </a:r>
            <a:endParaRPr sz="1200">
              <a:latin typeface="Elevance Sans"/>
              <a:cs typeface="Elevance Sans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dirty="0" spc="-25"/>
              <a:t>57</a:t>
            </a:fld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2737" y="6329465"/>
            <a:ext cx="950572" cy="341062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1" y="6295175"/>
            <a:ext cx="349382" cy="315143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1419331" y="6294120"/>
            <a:ext cx="0" cy="313690"/>
          </a:xfrm>
          <a:custGeom>
            <a:avLst/>
            <a:gdLst/>
            <a:ahLst/>
            <a:cxnLst/>
            <a:rect l="l" t="t" r="r" b="b"/>
            <a:pathLst>
              <a:path w="0" h="313690">
                <a:moveTo>
                  <a:pt x="0" y="0"/>
                </a:moveTo>
                <a:lnTo>
                  <a:pt x="0" y="313156"/>
                </a:lnTo>
              </a:path>
            </a:pathLst>
          </a:custGeom>
          <a:ln w="15875">
            <a:solidFill>
              <a:srgbClr val="125FB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66376" y="6333744"/>
            <a:ext cx="1385315" cy="297179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5875020" y="4808220"/>
            <a:ext cx="0" cy="1581150"/>
          </a:xfrm>
          <a:custGeom>
            <a:avLst/>
            <a:gdLst/>
            <a:ahLst/>
            <a:cxnLst/>
            <a:rect l="l" t="t" r="r" b="b"/>
            <a:pathLst>
              <a:path w="0" h="1581150">
                <a:moveTo>
                  <a:pt x="0" y="0"/>
                </a:moveTo>
                <a:lnTo>
                  <a:pt x="0" y="1580857"/>
                </a:lnTo>
              </a:path>
            </a:pathLst>
          </a:custGeom>
          <a:ln w="12700">
            <a:solidFill>
              <a:srgbClr val="1795D3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1998" cy="443941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0870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Find</a:t>
            </a:r>
            <a:r>
              <a:rPr dirty="0" spc="-35"/>
              <a:t> </a:t>
            </a:r>
            <a:r>
              <a:rPr dirty="0"/>
              <a:t>us</a:t>
            </a:r>
            <a:r>
              <a:rPr dirty="0" spc="-30"/>
              <a:t> </a:t>
            </a:r>
            <a:r>
              <a:rPr dirty="0" spc="-10"/>
              <a:t>online</a:t>
            </a: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65604" y="4771644"/>
            <a:ext cx="342607" cy="310133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774236" y="4686546"/>
            <a:ext cx="2317115" cy="638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600" spc="-1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7"/>
              </a:rPr>
              <a:t>www.NGSMedicare.com</a:t>
            </a:r>
            <a:endParaRPr sz="1600">
              <a:latin typeface="Elevance Sans"/>
              <a:cs typeface="Elevance Sans"/>
            </a:endParaRPr>
          </a:p>
          <a:p>
            <a:pPr marL="12700" marR="5080">
              <a:lnSpc>
                <a:spcPct val="100000"/>
              </a:lnSpc>
              <a:spcBef>
                <a:spcPts val="25"/>
              </a:spcBef>
            </a:pPr>
            <a:r>
              <a:rPr dirty="0" sz="1200">
                <a:latin typeface="Elevance Sans"/>
                <a:cs typeface="Elevance Sans"/>
              </a:rPr>
              <a:t>Online</a:t>
            </a:r>
            <a:r>
              <a:rPr dirty="0" sz="1200" spc="-1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resources,</a:t>
            </a:r>
            <a:r>
              <a:rPr dirty="0" sz="1200" spc="-1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event</a:t>
            </a:r>
            <a:r>
              <a:rPr dirty="0" sz="1200" spc="-15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calendar, </a:t>
            </a:r>
            <a:r>
              <a:rPr dirty="0" sz="1200" spc="-20">
                <a:latin typeface="Elevance Sans"/>
                <a:cs typeface="Elevance Sans"/>
              </a:rPr>
              <a:t>LCD/NCD, </a:t>
            </a:r>
            <a:r>
              <a:rPr dirty="0" sz="1200">
                <a:latin typeface="Elevance Sans"/>
                <a:cs typeface="Elevance Sans"/>
              </a:rPr>
              <a:t>and</a:t>
            </a:r>
            <a:r>
              <a:rPr dirty="0" sz="1200" spc="5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tools</a:t>
            </a:r>
            <a:endParaRPr sz="1200">
              <a:latin typeface="Elevance Sans"/>
              <a:cs typeface="Elevance San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85954" y="4732495"/>
            <a:ext cx="390717" cy="385893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6883855" y="4688428"/>
            <a:ext cx="2322830" cy="455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600" spc="-1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7"/>
              </a:rPr>
              <a:t>NGSConnex</a:t>
            </a:r>
            <a:endParaRPr sz="1600">
              <a:latin typeface="Elevance Sans"/>
              <a:cs typeface="Elevance Sans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200">
                <a:latin typeface="Elevance Sans"/>
                <a:cs typeface="Elevance Sans"/>
              </a:rPr>
              <a:t>Web</a:t>
            </a:r>
            <a:r>
              <a:rPr dirty="0" sz="1200" spc="-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portal for</a:t>
            </a:r>
            <a:r>
              <a:rPr dirty="0" sz="1200" spc="-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claim </a:t>
            </a:r>
            <a:r>
              <a:rPr dirty="0" sz="1200" spc="-10">
                <a:latin typeface="Elevance Sans"/>
                <a:cs typeface="Elevance Sans"/>
              </a:rPr>
              <a:t>information</a:t>
            </a:r>
            <a:endParaRPr sz="1200">
              <a:latin typeface="Elevance Sans"/>
              <a:cs typeface="Elevance San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75850" y="5502813"/>
            <a:ext cx="455967" cy="357808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2774237" y="5466210"/>
            <a:ext cx="2791460" cy="8210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60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10"/>
              </a:rPr>
              <a:t>IVR</a:t>
            </a:r>
            <a:r>
              <a:rPr dirty="0" u="sng" sz="1600" spc="-25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10"/>
              </a:rPr>
              <a:t> </a:t>
            </a:r>
            <a:r>
              <a:rPr dirty="0" u="sng" sz="1600" spc="-1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10"/>
              </a:rPr>
              <a:t>System</a:t>
            </a:r>
            <a:endParaRPr sz="1600">
              <a:latin typeface="Elevance Sans"/>
              <a:cs typeface="Elevance Sans"/>
            </a:endParaRPr>
          </a:p>
          <a:p>
            <a:pPr marL="12700" marR="5080">
              <a:lnSpc>
                <a:spcPct val="100000"/>
              </a:lnSpc>
              <a:spcBef>
                <a:spcPts val="30"/>
              </a:spcBef>
            </a:pPr>
            <a:r>
              <a:rPr dirty="0" sz="1200">
                <a:latin typeface="Elevance Sans"/>
                <a:cs typeface="Elevance Sans"/>
              </a:rPr>
              <a:t>The</a:t>
            </a:r>
            <a:r>
              <a:rPr dirty="0" sz="1200" spc="-2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interactive</a:t>
            </a:r>
            <a:r>
              <a:rPr dirty="0" sz="1200" spc="-2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voice</a:t>
            </a:r>
            <a:r>
              <a:rPr dirty="0" sz="1200" spc="-2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response</a:t>
            </a:r>
            <a:r>
              <a:rPr dirty="0" sz="1200" spc="-25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system </a:t>
            </a:r>
            <a:r>
              <a:rPr dirty="0" sz="1200">
                <a:latin typeface="Elevance Sans"/>
                <a:cs typeface="Elevance Sans"/>
              </a:rPr>
              <a:t>(IVR)</a:t>
            </a:r>
            <a:r>
              <a:rPr dirty="0" sz="1200" spc="-4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is</a:t>
            </a:r>
            <a:r>
              <a:rPr dirty="0" sz="1200" spc="-10">
                <a:latin typeface="Elevance Sans"/>
                <a:cs typeface="Elevance Sans"/>
              </a:rPr>
              <a:t> available</a:t>
            </a:r>
            <a:r>
              <a:rPr dirty="0" sz="1200" spc="-5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24-</a:t>
            </a:r>
            <a:r>
              <a:rPr dirty="0" sz="1200">
                <a:latin typeface="Elevance Sans"/>
                <a:cs typeface="Elevance Sans"/>
              </a:rPr>
              <a:t>hours</a:t>
            </a:r>
            <a:r>
              <a:rPr dirty="0" sz="1200" spc="-3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a</a:t>
            </a:r>
            <a:r>
              <a:rPr dirty="0" sz="1200" spc="-5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day, </a:t>
            </a:r>
            <a:r>
              <a:rPr dirty="0" sz="1200" spc="-20">
                <a:latin typeface="Elevance Sans"/>
                <a:cs typeface="Elevance Sans"/>
              </a:rPr>
              <a:t>seven </a:t>
            </a:r>
            <a:r>
              <a:rPr dirty="0" sz="1200">
                <a:latin typeface="Elevance Sans"/>
                <a:cs typeface="Elevance Sans"/>
              </a:rPr>
              <a:t>days</a:t>
            </a:r>
            <a:r>
              <a:rPr dirty="0" sz="1200" spc="-2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a</a:t>
            </a:r>
            <a:r>
              <a:rPr dirty="0" sz="1200" spc="-1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week</a:t>
            </a:r>
            <a:r>
              <a:rPr dirty="0" sz="1200" spc="-6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to</a:t>
            </a:r>
            <a:r>
              <a:rPr dirty="0" sz="1200" spc="-3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answer</a:t>
            </a:r>
            <a:r>
              <a:rPr dirty="0" sz="1200" spc="-30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general</a:t>
            </a:r>
            <a:r>
              <a:rPr dirty="0" sz="1200" spc="-40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inquiries</a:t>
            </a:r>
            <a:endParaRPr sz="1200">
              <a:latin typeface="Elevance Sans"/>
              <a:cs typeface="Elevance San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16396" y="5515355"/>
            <a:ext cx="539495" cy="333756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6883855" y="5465238"/>
            <a:ext cx="2674620" cy="8210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sng" sz="160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12"/>
              </a:rPr>
              <a:t>Sign</a:t>
            </a:r>
            <a:r>
              <a:rPr dirty="0" u="sng" sz="1600" spc="-4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12"/>
              </a:rPr>
              <a:t> </a:t>
            </a:r>
            <a:r>
              <a:rPr dirty="0" u="sng" sz="160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12"/>
              </a:rPr>
              <a:t>up</a:t>
            </a:r>
            <a:r>
              <a:rPr dirty="0" u="sng" sz="1600" spc="-5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12"/>
              </a:rPr>
              <a:t> </a:t>
            </a:r>
            <a:r>
              <a:rPr dirty="0" u="sng" sz="160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12"/>
              </a:rPr>
              <a:t>for</a:t>
            </a:r>
            <a:r>
              <a:rPr dirty="0" u="sng" sz="1600" spc="-5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12"/>
              </a:rPr>
              <a:t> </a:t>
            </a:r>
            <a:r>
              <a:rPr dirty="0" u="sng" sz="160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12"/>
              </a:rPr>
              <a:t>Email</a:t>
            </a:r>
            <a:r>
              <a:rPr dirty="0" u="sng" sz="1600" spc="-4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12"/>
              </a:rPr>
              <a:t> </a:t>
            </a:r>
            <a:r>
              <a:rPr dirty="0" u="sng" sz="1600" spc="-10">
                <a:solidFill>
                  <a:srgbClr val="115FAF"/>
                </a:solidFill>
                <a:uFill>
                  <a:solidFill>
                    <a:srgbClr val="115FAF"/>
                  </a:solidFill>
                </a:uFill>
                <a:latin typeface="Elevance Sans"/>
                <a:cs typeface="Elevance Sans"/>
                <a:hlinkClick r:id="rId12"/>
              </a:rPr>
              <a:t>Updates</a:t>
            </a:r>
            <a:endParaRPr sz="1600">
              <a:latin typeface="Elevance Sans"/>
              <a:cs typeface="Elevance Sans"/>
            </a:endParaRPr>
          </a:p>
          <a:p>
            <a:pPr marL="12700" marR="5080">
              <a:lnSpc>
                <a:spcPct val="100000"/>
              </a:lnSpc>
              <a:spcBef>
                <a:spcPts val="25"/>
              </a:spcBef>
            </a:pPr>
            <a:r>
              <a:rPr dirty="0" sz="1200" spc="-10">
                <a:latin typeface="Elevance Sans"/>
                <a:cs typeface="Elevance Sans"/>
              </a:rPr>
              <a:t>Subscribe</a:t>
            </a:r>
            <a:r>
              <a:rPr dirty="0" sz="1200" spc="-2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for</a:t>
            </a:r>
            <a:r>
              <a:rPr dirty="0" sz="1200" spc="-1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Email</a:t>
            </a:r>
            <a:r>
              <a:rPr dirty="0" sz="1200" spc="-15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updates</a:t>
            </a:r>
            <a:r>
              <a:rPr dirty="0" sz="1200" spc="-1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at</a:t>
            </a:r>
            <a:r>
              <a:rPr dirty="0" sz="1200" spc="-1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the</a:t>
            </a:r>
            <a:r>
              <a:rPr dirty="0" sz="1200" spc="-20">
                <a:latin typeface="Elevance Sans"/>
                <a:cs typeface="Elevance Sans"/>
              </a:rPr>
              <a:t> </a:t>
            </a:r>
            <a:r>
              <a:rPr dirty="0" sz="1200" spc="-25">
                <a:latin typeface="Elevance Sans"/>
                <a:cs typeface="Elevance Sans"/>
              </a:rPr>
              <a:t>top </a:t>
            </a:r>
            <a:r>
              <a:rPr dirty="0" sz="1200">
                <a:latin typeface="Elevance Sans"/>
                <a:cs typeface="Elevance Sans"/>
              </a:rPr>
              <a:t>of</a:t>
            </a:r>
            <a:r>
              <a:rPr dirty="0" sz="1200" spc="-3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any</a:t>
            </a:r>
            <a:r>
              <a:rPr dirty="0" sz="1200" spc="-20">
                <a:latin typeface="Elevance Sans"/>
                <a:cs typeface="Elevance Sans"/>
              </a:rPr>
              <a:t> </a:t>
            </a:r>
            <a:r>
              <a:rPr dirty="0" sz="1200" spc="-10">
                <a:latin typeface="Elevance Sans"/>
                <a:cs typeface="Elevance Sans"/>
              </a:rPr>
              <a:t>NGSMedicare.com</a:t>
            </a:r>
            <a:r>
              <a:rPr dirty="0" sz="1200" spc="-55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webpage</a:t>
            </a:r>
            <a:r>
              <a:rPr dirty="0" sz="1200" spc="-15">
                <a:latin typeface="Elevance Sans"/>
                <a:cs typeface="Elevance Sans"/>
              </a:rPr>
              <a:t> </a:t>
            </a:r>
            <a:r>
              <a:rPr dirty="0" sz="1200" spc="-25">
                <a:latin typeface="Elevance Sans"/>
                <a:cs typeface="Elevance Sans"/>
              </a:rPr>
              <a:t>to </a:t>
            </a:r>
            <a:r>
              <a:rPr dirty="0" sz="1200">
                <a:latin typeface="Elevance Sans"/>
                <a:cs typeface="Elevance Sans"/>
              </a:rPr>
              <a:t>stay</a:t>
            </a:r>
            <a:r>
              <a:rPr dirty="0" sz="1200" spc="-10">
                <a:latin typeface="Elevance Sans"/>
                <a:cs typeface="Elevance Sans"/>
              </a:rPr>
              <a:t> informed</a:t>
            </a:r>
            <a:r>
              <a:rPr dirty="0" sz="1200" spc="-30">
                <a:latin typeface="Elevance Sans"/>
                <a:cs typeface="Elevance Sans"/>
              </a:rPr>
              <a:t> </a:t>
            </a:r>
            <a:r>
              <a:rPr dirty="0" sz="1200">
                <a:latin typeface="Elevance Sans"/>
                <a:cs typeface="Elevance Sans"/>
              </a:rPr>
              <a:t>of</a:t>
            </a:r>
            <a:r>
              <a:rPr dirty="0" sz="1200" spc="-15">
                <a:latin typeface="Elevance Sans"/>
                <a:cs typeface="Elevance Sans"/>
              </a:rPr>
              <a:t> </a:t>
            </a:r>
            <a:r>
              <a:rPr dirty="0" sz="1200" spc="-20">
                <a:latin typeface="Elevance Sans"/>
                <a:cs typeface="Elevance Sans"/>
              </a:rPr>
              <a:t>news</a:t>
            </a:r>
            <a:endParaRPr sz="1200">
              <a:latin typeface="Elevance Sans"/>
              <a:cs typeface="Elevance Sans"/>
            </a:endParaRPr>
          </a:p>
        </p:txBody>
      </p:sp>
      <p:sp>
        <p:nvSpPr>
          <p:cNvPr id="17" name="object 1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dirty="0" spc="-25"/>
              <a:t>57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2642107"/>
            <a:ext cx="10120630" cy="1443990"/>
          </a:xfrm>
          <a:prstGeom prst="rect"/>
        </p:spPr>
        <p:txBody>
          <a:bodyPr wrap="square" lIns="0" tIns="96520" rIns="0" bIns="0" rtlCol="0" vert="horz">
            <a:spAutoFit/>
          </a:bodyPr>
          <a:lstStyle/>
          <a:p>
            <a:pPr marL="12700" marR="5080">
              <a:lnSpc>
                <a:spcPts val="5290"/>
              </a:lnSpc>
              <a:spcBef>
                <a:spcPts val="760"/>
              </a:spcBef>
            </a:pPr>
            <a:r>
              <a:rPr dirty="0" sz="4900"/>
              <a:t>NGS</a:t>
            </a:r>
            <a:r>
              <a:rPr dirty="0" sz="4900" spc="-160"/>
              <a:t> </a:t>
            </a:r>
            <a:r>
              <a:rPr dirty="0" sz="4900"/>
              <a:t>Physician</a:t>
            </a:r>
            <a:r>
              <a:rPr dirty="0" sz="4900" spc="-160"/>
              <a:t> </a:t>
            </a:r>
            <a:r>
              <a:rPr dirty="0" sz="4900"/>
              <a:t>Fee</a:t>
            </a:r>
            <a:r>
              <a:rPr dirty="0" sz="4900" spc="-160"/>
              <a:t> </a:t>
            </a:r>
            <a:r>
              <a:rPr dirty="0" sz="4900"/>
              <a:t>Schedule</a:t>
            </a:r>
            <a:r>
              <a:rPr dirty="0" sz="4900" spc="-185"/>
              <a:t> </a:t>
            </a:r>
            <a:r>
              <a:rPr dirty="0" sz="4900" spc="-10"/>
              <a:t>Lookup </a:t>
            </a:r>
            <a:r>
              <a:rPr dirty="0" sz="4900" spc="-20"/>
              <a:t>Tool</a:t>
            </a:r>
            <a:endParaRPr sz="4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9554" rIns="0" bIns="0" rtlCol="0" vert="horz">
            <a:spAutoFit/>
          </a:bodyPr>
          <a:lstStyle/>
          <a:p>
            <a:pPr marL="424180">
              <a:lnSpc>
                <a:spcPct val="100000"/>
              </a:lnSpc>
              <a:spcBef>
                <a:spcPts val="105"/>
              </a:spcBef>
            </a:pPr>
            <a:r>
              <a:rPr dirty="0" sz="4400" spc="-20"/>
              <a:t>Medicare</a:t>
            </a:r>
            <a:r>
              <a:rPr dirty="0" sz="4400" spc="-160"/>
              <a:t> </a:t>
            </a:r>
            <a:r>
              <a:rPr dirty="0" sz="4400"/>
              <a:t>Physician</a:t>
            </a:r>
            <a:r>
              <a:rPr dirty="0" sz="4400" spc="-150"/>
              <a:t> </a:t>
            </a:r>
            <a:r>
              <a:rPr dirty="0" sz="4400"/>
              <a:t>Fee</a:t>
            </a:r>
            <a:r>
              <a:rPr dirty="0" sz="4400" spc="-135"/>
              <a:t> </a:t>
            </a:r>
            <a:r>
              <a:rPr dirty="0" sz="4400" spc="-10"/>
              <a:t>Schedule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3077" y="1590167"/>
            <a:ext cx="8705834" cy="4535816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9554" rIns="0" bIns="0" rtlCol="0" vert="horz">
            <a:spAutoFit/>
          </a:bodyPr>
          <a:lstStyle/>
          <a:p>
            <a:pPr marL="42418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Fee</a:t>
            </a:r>
            <a:r>
              <a:rPr dirty="0" sz="4400" spc="-155"/>
              <a:t> </a:t>
            </a:r>
            <a:r>
              <a:rPr dirty="0" sz="4400"/>
              <a:t>Schedule</a:t>
            </a:r>
            <a:r>
              <a:rPr dirty="0" sz="4400" spc="-145"/>
              <a:t> </a:t>
            </a:r>
            <a:r>
              <a:rPr dirty="0" sz="4400" spc="-10"/>
              <a:t>Lookup</a:t>
            </a:r>
            <a:r>
              <a:rPr dirty="0" sz="4400" spc="-140"/>
              <a:t> </a:t>
            </a:r>
            <a:r>
              <a:rPr dirty="0" sz="4400"/>
              <a:t>–</a:t>
            </a:r>
            <a:r>
              <a:rPr dirty="0" sz="4400" spc="-150"/>
              <a:t> </a:t>
            </a:r>
            <a:r>
              <a:rPr dirty="0" sz="4400" spc="-10"/>
              <a:t>Types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2370378" y="1588439"/>
            <a:ext cx="6539865" cy="4260215"/>
            <a:chOff x="2370378" y="1588439"/>
            <a:chExt cx="6539865" cy="42602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9908" y="1597964"/>
              <a:ext cx="6520568" cy="424073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375141" y="1593202"/>
              <a:ext cx="6530340" cy="4250690"/>
            </a:xfrm>
            <a:custGeom>
              <a:avLst/>
              <a:gdLst/>
              <a:ahLst/>
              <a:cxnLst/>
              <a:rect l="l" t="t" r="r" b="b"/>
              <a:pathLst>
                <a:path w="6530340" h="4250690">
                  <a:moveTo>
                    <a:pt x="0" y="0"/>
                  </a:moveTo>
                  <a:lnTo>
                    <a:pt x="6530111" y="0"/>
                  </a:lnTo>
                  <a:lnTo>
                    <a:pt x="6530111" y="4250270"/>
                  </a:lnTo>
                  <a:lnTo>
                    <a:pt x="0" y="425027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C0B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9554" rIns="0" bIns="0" rtlCol="0" vert="horz">
            <a:spAutoFit/>
          </a:bodyPr>
          <a:lstStyle/>
          <a:p>
            <a:pPr marL="42418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Fee</a:t>
            </a:r>
            <a:r>
              <a:rPr dirty="0" sz="4400" spc="-170"/>
              <a:t> </a:t>
            </a:r>
            <a:r>
              <a:rPr dirty="0" sz="4400"/>
              <a:t>Schedule</a:t>
            </a:r>
            <a:r>
              <a:rPr dirty="0" sz="4400" spc="-155"/>
              <a:t> </a:t>
            </a:r>
            <a:r>
              <a:rPr dirty="0" sz="4400" spc="-10"/>
              <a:t>Lookup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2744749" y="1589036"/>
            <a:ext cx="6703059" cy="4898390"/>
            <a:chOff x="2744749" y="1589036"/>
            <a:chExt cx="6703059" cy="4898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4274" y="1598562"/>
              <a:ext cx="6683476" cy="487899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749511" y="1593799"/>
              <a:ext cx="6693534" cy="4888865"/>
            </a:xfrm>
            <a:custGeom>
              <a:avLst/>
              <a:gdLst/>
              <a:ahLst/>
              <a:cxnLst/>
              <a:rect l="l" t="t" r="r" b="b"/>
              <a:pathLst>
                <a:path w="6693534" h="4888865">
                  <a:moveTo>
                    <a:pt x="0" y="0"/>
                  </a:moveTo>
                  <a:lnTo>
                    <a:pt x="6693001" y="0"/>
                  </a:lnTo>
                  <a:lnTo>
                    <a:pt x="6693001" y="4888534"/>
                  </a:lnTo>
                  <a:lnTo>
                    <a:pt x="0" y="488853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4C0B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15FA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Company>National Government Services</Company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National Government Services</dc:creator>
  <cp:keywords>Medicare Physician Fee Schedule Database; National Government Services; Medicare; NGS; CMS; Centers for Medicare and Medicaid Services</cp:keywords>
  <dc:subject>Medicare Physician Fee Schedule Database</dc:subject>
  <dc:title>Medicare Physician Fee Schedule Database</dc:title>
  <dcterms:created xsi:type="dcterms:W3CDTF">2024-10-07T20:26:47Z</dcterms:created>
  <dcterms:modified xsi:type="dcterms:W3CDTF">2024-10-07T20:26:47Z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2024-10-07T00:00:00Z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2024-10-07T00:00:00Z</vt:filetime>
  </property>
  <property fmtid="{D5CDD505-2E9C-101B-9397-08002B2CF9AE}" pid="5" name="Producer">
    <vt:lpwstr>Adobe PDF Library 24.3.144</vt:lpwstr>
  </property>
</Properties>
</file>